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81"/>
  </p:notesMasterIdLst>
  <p:handoutMasterIdLst>
    <p:handoutMasterId r:id="rId82"/>
  </p:handoutMasterIdLst>
  <p:sldIdLst>
    <p:sldId id="493" r:id="rId2"/>
    <p:sldId id="274" r:id="rId3"/>
    <p:sldId id="481" r:id="rId4"/>
    <p:sldId id="361" r:id="rId5"/>
    <p:sldId id="273" r:id="rId6"/>
    <p:sldId id="442" r:id="rId7"/>
    <p:sldId id="482" r:id="rId8"/>
    <p:sldId id="328" r:id="rId9"/>
    <p:sldId id="325" r:id="rId10"/>
    <p:sldId id="368" r:id="rId11"/>
    <p:sldId id="369" r:id="rId12"/>
    <p:sldId id="370" r:id="rId13"/>
    <p:sldId id="371" r:id="rId14"/>
    <p:sldId id="326" r:id="rId15"/>
    <p:sldId id="327" r:id="rId16"/>
    <p:sldId id="405" r:id="rId17"/>
    <p:sldId id="411" r:id="rId18"/>
    <p:sldId id="388" r:id="rId19"/>
    <p:sldId id="392" r:id="rId20"/>
    <p:sldId id="412" r:id="rId21"/>
    <p:sldId id="395" r:id="rId22"/>
    <p:sldId id="414" r:id="rId23"/>
    <p:sldId id="413" r:id="rId24"/>
    <p:sldId id="281" r:id="rId25"/>
    <p:sldId id="375" r:id="rId26"/>
    <p:sldId id="444" r:id="rId27"/>
    <p:sldId id="284" r:id="rId28"/>
    <p:sldId id="282" r:id="rId29"/>
    <p:sldId id="285" r:id="rId30"/>
    <p:sldId id="323" r:id="rId31"/>
    <p:sldId id="378" r:id="rId32"/>
    <p:sldId id="340" r:id="rId33"/>
    <p:sldId id="457" r:id="rId34"/>
    <p:sldId id="458" r:id="rId35"/>
    <p:sldId id="406" r:id="rId36"/>
    <p:sldId id="394" r:id="rId37"/>
    <p:sldId id="408" r:id="rId38"/>
    <p:sldId id="393" r:id="rId39"/>
    <p:sldId id="324" r:id="rId40"/>
    <p:sldId id="485" r:id="rId41"/>
    <p:sldId id="486" r:id="rId42"/>
    <p:sldId id="487" r:id="rId43"/>
    <p:sldId id="380" r:id="rId44"/>
    <p:sldId id="288" r:id="rId45"/>
    <p:sldId id="289" r:id="rId46"/>
    <p:sldId id="456" r:id="rId47"/>
    <p:sldId id="290" r:id="rId48"/>
    <p:sldId id="360" r:id="rId49"/>
    <p:sldId id="418" r:id="rId50"/>
    <p:sldId id="291" r:id="rId51"/>
    <p:sldId id="419" r:id="rId52"/>
    <p:sldId id="420" r:id="rId53"/>
    <p:sldId id="421" r:id="rId54"/>
    <p:sldId id="422" r:id="rId55"/>
    <p:sldId id="410" r:id="rId56"/>
    <p:sldId id="390" r:id="rId57"/>
    <p:sldId id="292" r:id="rId58"/>
    <p:sldId id="295" r:id="rId59"/>
    <p:sldId id="423" r:id="rId60"/>
    <p:sldId id="424" r:id="rId61"/>
    <p:sldId id="337" r:id="rId62"/>
    <p:sldId id="338" r:id="rId63"/>
    <p:sldId id="339" r:id="rId64"/>
    <p:sldId id="350" r:id="rId65"/>
    <p:sldId id="447" r:id="rId66"/>
    <p:sldId id="425" r:id="rId67"/>
    <p:sldId id="351" r:id="rId68"/>
    <p:sldId id="491" r:id="rId69"/>
    <p:sldId id="453" r:id="rId70"/>
    <p:sldId id="449" r:id="rId71"/>
    <p:sldId id="454" r:id="rId72"/>
    <p:sldId id="452" r:id="rId73"/>
    <p:sldId id="508" r:id="rId74"/>
    <p:sldId id="492" r:id="rId75"/>
    <p:sldId id="509" r:id="rId76"/>
    <p:sldId id="512" r:id="rId77"/>
    <p:sldId id="510" r:id="rId78"/>
    <p:sldId id="511" r:id="rId79"/>
    <p:sldId id="270"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CCFF"/>
    <a:srgbClr val="0033CC"/>
    <a:srgbClr val="0099FF"/>
    <a:srgbClr val="000099"/>
    <a:srgbClr val="0000CC"/>
    <a:srgbClr val="0066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3" autoAdjust="0"/>
    <p:restoredTop sz="97174" autoAdjust="0"/>
  </p:normalViewPr>
  <p:slideViewPr>
    <p:cSldViewPr>
      <p:cViewPr>
        <p:scale>
          <a:sx n="156" d="100"/>
          <a:sy n="156" d="100"/>
        </p:scale>
        <p:origin x="-1120"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3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defRPr>
            </a:lvl1pPr>
          </a:lstStyle>
          <a:p>
            <a:pPr>
              <a:defRPr/>
            </a:pPr>
            <a:endParaRPr lang="en-US" dirty="0"/>
          </a:p>
        </p:txBody>
      </p:sp>
      <p:sp>
        <p:nvSpPr>
          <p:cNvPr id="6522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defRPr>
            </a:lvl1pPr>
          </a:lstStyle>
          <a:p>
            <a:pPr>
              <a:defRPr/>
            </a:pPr>
            <a:endParaRPr lang="en-US" dirty="0"/>
          </a:p>
        </p:txBody>
      </p:sp>
      <p:sp>
        <p:nvSpPr>
          <p:cNvPr id="6522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defRPr>
            </a:lvl1pPr>
          </a:lstStyle>
          <a:p>
            <a:pPr>
              <a:defRPr/>
            </a:pPr>
            <a:endParaRPr lang="en-US" dirty="0"/>
          </a:p>
        </p:txBody>
      </p:sp>
      <p:sp>
        <p:nvSpPr>
          <p:cNvPr id="6522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B77928A-D188-4A2C-AA74-D9FCB1920AB2}" type="slidenum">
              <a:rPr lang="en-US"/>
              <a:pPr>
                <a:defRPr/>
              </a:pPr>
              <a:t>‹#›</a:t>
            </a:fld>
            <a:endParaRPr lang="en-US" dirty="0"/>
          </a:p>
        </p:txBody>
      </p:sp>
    </p:spTree>
    <p:extLst>
      <p:ext uri="{BB962C8B-B14F-4D97-AF65-F5344CB8AC3E}">
        <p14:creationId xmlns:p14="http://schemas.microsoft.com/office/powerpoint/2010/main" val="1017801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defRPr>
            </a:lvl1pPr>
          </a:lstStyle>
          <a:p>
            <a:pPr>
              <a:defRPr/>
            </a:pPr>
            <a:endParaRPr lang="en-US" dirty="0"/>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defRPr>
            </a:lvl1pPr>
          </a:lstStyle>
          <a:p>
            <a:pPr>
              <a:defRPr/>
            </a:pPr>
            <a:endParaRPr lang="en-US" dirty="0"/>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defRPr>
            </a:lvl1pPr>
          </a:lstStyle>
          <a:p>
            <a:pPr>
              <a:defRPr/>
            </a:pPr>
            <a:endParaRPr lang="en-US" dirty="0"/>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7A8F30C-068E-4E99-9C5D-0223B7B3302D}" type="slidenum">
              <a:rPr lang="en-US"/>
              <a:pPr>
                <a:defRPr/>
              </a:pPr>
              <a:t>‹#›</a:t>
            </a:fld>
            <a:endParaRPr lang="en-US" dirty="0"/>
          </a:p>
        </p:txBody>
      </p:sp>
    </p:spTree>
    <p:extLst>
      <p:ext uri="{BB962C8B-B14F-4D97-AF65-F5344CB8AC3E}">
        <p14:creationId xmlns:p14="http://schemas.microsoft.com/office/powerpoint/2010/main" val="1696883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C17D73E-0FAB-447A-83F3-1999CC69B750}" type="slidenum">
              <a:rPr lang="en-US" smtClean="0"/>
              <a:pPr/>
              <a:t>2</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81A17A6-4B8A-46C9-819F-70D807D608CE}" type="slidenum">
              <a:rPr lang="en-US" smtClean="0"/>
              <a:pPr/>
              <a:t>11</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65E36A9-B67F-4C48-B462-6DBD05D0461A}" type="slidenum">
              <a:rPr lang="en-US" smtClean="0"/>
              <a:pPr/>
              <a:t>12</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B172A44-0C77-4378-A209-AF71488C03BA}" type="slidenum">
              <a:rPr lang="en-US" smtClean="0"/>
              <a:pPr/>
              <a:t>13</a:t>
            </a:fld>
            <a:endParaRPr 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C70D0ED-5005-4889-B4AF-CD7B29855891}" type="slidenum">
              <a:rPr lang="en-US" smtClean="0"/>
              <a:pPr/>
              <a:t>14</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AE1B6FD-0EE7-438C-AE1A-D30F813C1226}" type="slidenum">
              <a:rPr lang="en-US" smtClean="0"/>
              <a:pPr/>
              <a:t>15</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E04AA13-2B61-403A-B4F5-6F5EC84B4002}" type="slidenum">
              <a:rPr lang="en-US" smtClean="0"/>
              <a:pPr/>
              <a:t>16</a:t>
            </a:fld>
            <a:endParaRPr 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8A0503F-98B6-4600-B84F-57839D9897B1}" type="slidenum">
              <a:rPr lang="en-US" smtClean="0"/>
              <a:pPr/>
              <a:t>17</a:t>
            </a:fld>
            <a:endParaRPr 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BB17B02-A619-45C7-9437-DBF3B17D2322}" type="slidenum">
              <a:rPr lang="en-US" smtClean="0"/>
              <a:pPr/>
              <a:t>18</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E35852E-CC59-4C8D-A202-8506F365B7DF}" type="slidenum">
              <a:rPr lang="en-US" smtClean="0"/>
              <a:pPr/>
              <a:t>19</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728FE27-42F4-4447-A3B1-30E2CFC45BE8}" type="slidenum">
              <a:rPr lang="en-US" smtClean="0"/>
              <a:pPr/>
              <a:t>20</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D2B2DDD-9933-4CD6-B986-444C8C42127E}" type="slidenum">
              <a:rPr lang="en-US" smtClean="0"/>
              <a:pPr/>
              <a:t>3</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E87EA56-FC1A-4E46-A31D-91CF7F9B4990}" type="slidenum">
              <a:rPr lang="en-US" smtClean="0"/>
              <a:pPr/>
              <a:t>21</a:t>
            </a:fld>
            <a:endParaRPr lang="en-US"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2FBBF05-4364-4774-B073-487AAA8105FF}" type="slidenum">
              <a:rPr lang="en-US" smtClean="0"/>
              <a:pPr/>
              <a:t>22</a:t>
            </a:fld>
            <a:endParaRPr lang="en-US"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655E6C7-0ED9-4DCA-955B-CBABE2359D58}" type="slidenum">
              <a:rPr lang="en-US" smtClean="0"/>
              <a:pPr/>
              <a:t>23</a:t>
            </a:fld>
            <a:endParaRPr 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97426BF-BE66-4EA9-A575-226AE29F97AA}" type="slidenum">
              <a:rPr lang="en-US" smtClean="0"/>
              <a:pPr/>
              <a:t>24</a:t>
            </a:fld>
            <a:endParaRPr lang="en-US"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84D30DA-90A1-4AD7-B960-1F510E9DC3F4}" type="slidenum">
              <a:rPr lang="en-US" smtClean="0"/>
              <a:pPr/>
              <a:t>25</a:t>
            </a:fld>
            <a:endParaRPr lang="en-US"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45D9259-3598-400B-86AD-A01F96578A3D}" type="slidenum">
              <a:rPr lang="en-US" smtClean="0"/>
              <a:pPr/>
              <a:t>26</a:t>
            </a:fld>
            <a:endParaRPr lang="en-US" dirty="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C1E577A3-D00D-48BA-8E1B-8D146AEB5268}" type="slidenum">
              <a:rPr lang="en-US" smtClean="0"/>
              <a:pPr/>
              <a:t>27</a:t>
            </a:fld>
            <a:endParaRPr lang="en-US" dirty="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41A1C60-77C8-4D7A-9D84-782D0613EE30}" type="slidenum">
              <a:rPr lang="en-US" smtClean="0"/>
              <a:pPr/>
              <a:t>28</a:t>
            </a:fld>
            <a:endParaRPr lang="en-US" dirty="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1BECEAE6-B0FD-4224-A10A-0280CA424764}" type="slidenum">
              <a:rPr lang="en-US" smtClean="0"/>
              <a:pPr/>
              <a:t>29</a:t>
            </a:fld>
            <a:endParaRPr lang="en-US" dirty="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C16E499-57E1-411D-BF4E-A134E920D003}" type="slidenum">
              <a:rPr lang="en-US" smtClean="0"/>
              <a:pPr/>
              <a:t>30</a:t>
            </a:fld>
            <a:endParaRPr lang="en-US" dirty="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F42FEB4-0EC7-449C-A8C7-5529B7024B3E}" type="slidenum">
              <a:rPr lang="en-US" smtClean="0"/>
              <a:pPr/>
              <a:t>4</a:t>
            </a:fld>
            <a:endParaRPr 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C5EBEDF-B252-471D-A360-5BE62C8F0997}" type="slidenum">
              <a:rPr lang="en-US" smtClean="0"/>
              <a:pPr/>
              <a:t>31</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9064E23-5B4E-46F4-ACEE-D4066751EC3A}" type="slidenum">
              <a:rPr lang="en-US" smtClean="0"/>
              <a:pPr/>
              <a:t>32</a:t>
            </a:fld>
            <a:endParaRPr lang="en-US" dirty="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E3A182C-AFBB-42AD-A778-55BADA412F9C}" type="slidenum">
              <a:rPr lang="en-US" smtClean="0"/>
              <a:pPr/>
              <a:t>33</a:t>
            </a:fld>
            <a:endParaRPr lang="en-US" dirty="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07CEBD9-1708-45B9-A301-131E8F496689}" type="slidenum">
              <a:rPr lang="en-US" smtClean="0"/>
              <a:pPr/>
              <a:t>34</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71C7A731-20C9-48A7-BA7D-A0572703921C}" type="slidenum">
              <a:rPr lang="en-US" smtClean="0"/>
              <a:pPr/>
              <a:t>35</a:t>
            </a:fld>
            <a:endParaRPr lang="en-US" dirty="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ECBF98E8-524D-42AB-9AAF-58F27046EBDB}" type="slidenum">
              <a:rPr lang="en-US" smtClean="0"/>
              <a:pPr/>
              <a:t>36</a:t>
            </a:fld>
            <a:endParaRPr lang="en-US"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F8C03CE4-76F7-46D3-90B2-293DB5CD016F}" type="slidenum">
              <a:rPr lang="en-US" smtClean="0"/>
              <a:pPr/>
              <a:t>37</a:t>
            </a:fld>
            <a:endParaRPr lang="en-US" dirty="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DAB1DD4-A927-4561-A4BB-0F9AEDF639D3}" type="slidenum">
              <a:rPr lang="en-US" smtClean="0"/>
              <a:pPr/>
              <a:t>38</a:t>
            </a:fld>
            <a:endParaRPr lang="en-US" dirty="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F7A9518-CB63-4DEB-A0F4-8A70191A4382}" type="slidenum">
              <a:rPr lang="en-US" smtClean="0"/>
              <a:pPr/>
              <a:t>39</a:t>
            </a:fld>
            <a:endParaRPr lang="en-US" dirty="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B425A4A6-0438-4483-B1BE-DC925AE7ED89}" type="slidenum">
              <a:rPr lang="en-US" smtClean="0"/>
              <a:pPr/>
              <a:t>43</a:t>
            </a:fld>
            <a:endParaRPr lang="en-US" dirty="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98E76BD-0180-485F-AA9D-AA377083B682}" type="slidenum">
              <a:rPr lang="en-US" smtClean="0"/>
              <a:pPr/>
              <a:t>5</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12A9D8A1-2EEB-43C2-9261-32EE27B1606F}" type="slidenum">
              <a:rPr lang="en-US" smtClean="0"/>
              <a:pPr/>
              <a:t>44</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659A86D1-0083-4B0B-9611-1CE02E67FAF2}" type="slidenum">
              <a:rPr lang="en-US" smtClean="0"/>
              <a:pPr/>
              <a:t>45</a:t>
            </a:fld>
            <a:endParaRPr lang="en-US" dirty="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2B08EB56-B562-4676-B75D-514069E53A8C}" type="slidenum">
              <a:rPr lang="en-US" smtClean="0"/>
              <a:pPr/>
              <a:t>46</a:t>
            </a:fld>
            <a:endParaRPr lang="en-US" dirty="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857FF8F-9A0B-4CC6-9E3B-A8D401BEB091}" type="slidenum">
              <a:rPr lang="en-US" smtClean="0"/>
              <a:pPr/>
              <a:t>47</a:t>
            </a:fld>
            <a:endParaRPr lang="en-US" dirty="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0400E65E-D55B-4C56-9A69-CDC851DBF500}" type="slidenum">
              <a:rPr lang="en-US" smtClean="0"/>
              <a:pPr/>
              <a:t>48</a:t>
            </a:fld>
            <a:endParaRPr lang="en-US" dirty="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F8211141-AD21-4DBB-B020-B4A2F9669CAC}" type="slidenum">
              <a:rPr lang="en-US" smtClean="0"/>
              <a:pPr/>
              <a:t>49</a:t>
            </a:fld>
            <a:endParaRPr lang="en-US" dirty="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A24DEFAB-79B2-4B98-9A23-D9F56D319930}" type="slidenum">
              <a:rPr lang="en-US" smtClean="0"/>
              <a:pPr/>
              <a:t>50</a:t>
            </a:fld>
            <a:endParaRPr lang="en-US" dirty="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96345701-8C85-4AD5-BBE2-56AC2C3E1461}" type="slidenum">
              <a:rPr lang="en-US" smtClean="0"/>
              <a:pPr/>
              <a:t>51</a:t>
            </a:fld>
            <a:endParaRPr lang="en-US" dirty="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ADDDB32A-8291-4E38-AF7C-8D0AFF076BB8}" type="slidenum">
              <a:rPr lang="en-US" smtClean="0"/>
              <a:pPr/>
              <a:t>52</a:t>
            </a:fld>
            <a:endParaRPr lang="en-US" dirty="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76D3CED3-2489-4D4A-AE9A-C0444EA6E2D7}" type="slidenum">
              <a:rPr lang="en-US" smtClean="0"/>
              <a:pPr/>
              <a:t>53</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8AC62047-2501-4ECF-A0D1-6E917FDDF1C2}" type="slidenum">
              <a:rPr lang="en-US" smtClean="0"/>
              <a:pPr/>
              <a:t>6</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E2E447E0-1E04-46D9-B14B-BA989F38938B}" type="slidenum">
              <a:rPr lang="en-US" smtClean="0"/>
              <a:pPr/>
              <a:t>54</a:t>
            </a:fld>
            <a:endParaRPr lang="en-US" dirty="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F52B48B3-D2C8-4279-828F-C28EED274FF2}" type="slidenum">
              <a:rPr lang="en-US" smtClean="0"/>
              <a:pPr/>
              <a:t>55</a:t>
            </a:fld>
            <a:endParaRPr lang="en-US" dirty="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C2DDA776-1E9C-402B-97E5-D7A89B21388D}" type="slidenum">
              <a:rPr lang="en-US" smtClean="0"/>
              <a:pPr/>
              <a:t>56</a:t>
            </a:fld>
            <a:endParaRPr lang="en-US" dirty="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14CE6B25-7CF8-4E1D-9B46-E7D541D5656E}" type="slidenum">
              <a:rPr lang="en-US" smtClean="0"/>
              <a:pPr/>
              <a:t>57</a:t>
            </a:fld>
            <a:endParaRPr lang="en-US" dirty="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DEAEB772-DB3C-4135-9443-5ED7BB396DF7}" type="slidenum">
              <a:rPr lang="en-US" smtClean="0"/>
              <a:pPr/>
              <a:t>58</a:t>
            </a:fld>
            <a:endParaRPr lang="en-US" dirty="0"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E416AEFC-FFA4-4F10-AE8D-C87164455686}" type="slidenum">
              <a:rPr lang="en-US" smtClean="0"/>
              <a:pPr/>
              <a:t>59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D58C1D3A-B011-4788-A27B-CC386C53960A}" type="slidenum">
              <a:rPr lang="en-US" smtClean="0"/>
              <a:pPr/>
              <a:t>60</a:t>
            </a:fld>
            <a:endParaRPr lang="en-US" dirty="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85F3D5E8-8A1D-47EB-9E05-9892AEA9851E}" type="slidenum">
              <a:rPr lang="en-US" smtClean="0"/>
              <a:pPr/>
              <a:t>61</a:t>
            </a:fld>
            <a:endParaRPr lang="en-US" dirty="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52FBFC68-EBFD-46EB-9151-DAA3400EEA91}" type="slidenum">
              <a:rPr lang="en-US" smtClean="0"/>
              <a:pPr/>
              <a:t>62</a:t>
            </a:fld>
            <a:endParaRPr lang="en-US" dirty="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DCECD1A1-B5F4-4939-B5BA-550291B7F38E}" type="slidenum">
              <a:rPr lang="en-US" smtClean="0"/>
              <a:pPr/>
              <a:t>63</a:t>
            </a:fld>
            <a:endParaRPr lang="en-US" dirty="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9333F6A-9202-42D7-BC86-4B38ACBB05E3}" type="slidenum">
              <a:rPr lang="en-US" smtClean="0"/>
              <a:pPr/>
              <a:t>7</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3389FD44-42D4-4F76-9563-6AF2A16F0951}" type="slidenum">
              <a:rPr lang="en-US" smtClean="0"/>
              <a:pPr/>
              <a:t>64</a:t>
            </a:fld>
            <a:endParaRPr lang="en-US" dirty="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3BCD0C23-182B-44DA-8042-225985209DF0}" type="slidenum">
              <a:rPr lang="en-US" smtClean="0"/>
              <a:pPr/>
              <a:t>65</a:t>
            </a:fld>
            <a:endParaRPr lang="en-US" dirty="0"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A944BB7-7206-4C2B-B00B-89B5CAE57164}" type="slidenum">
              <a:rPr lang="en-US" smtClean="0"/>
              <a:pPr/>
              <a:t>66</a:t>
            </a:fld>
            <a:endParaRPr lang="en-US" dirty="0"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E4B7B594-E142-4AD7-951B-94355DA0ED20}" type="slidenum">
              <a:rPr lang="en-US" smtClean="0"/>
              <a:pPr/>
              <a:t>67</a:t>
            </a:fld>
            <a:endParaRPr lang="en-US" dirty="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5FE808F0-AE23-4941-A80F-34913CE6F674}" type="slidenum">
              <a:rPr lang="en-US" smtClean="0"/>
              <a:pPr/>
              <a:t>69</a:t>
            </a:fld>
            <a:endParaRPr lang="en-US" dirty="0"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713C1588-8101-460C-BF27-6C1A2F7368DB}" type="slidenum">
              <a:rPr lang="en-US" smtClean="0"/>
              <a:pPr/>
              <a:t>70</a:t>
            </a:fld>
            <a:endParaRPr lang="en-US" dirty="0"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F897848D-8E37-420E-8709-266EF88A4B8C}" type="slidenum">
              <a:rPr lang="en-US" smtClean="0"/>
              <a:pPr/>
              <a:t>71</a:t>
            </a:fld>
            <a:endParaRPr lang="en-US" dirty="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834BC2CB-3987-4986-AEB6-6B659F502296}" type="slidenum">
              <a:rPr lang="en-US" smtClean="0"/>
              <a:pPr/>
              <a:t>72</a:t>
            </a:fld>
            <a:endParaRPr lang="en-US" dirty="0"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A9D84072-CDAB-473A-9C5C-2CA7AB528FF6}" type="slidenum">
              <a:rPr lang="en-US" smtClean="0"/>
              <a:pPr/>
              <a:t>79</a:t>
            </a:fld>
            <a:endParaRPr lang="en-US" dirty="0"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001EBC2-C115-4D10-90A6-02E85425A189}" type="slidenum">
              <a:rPr lang="en-US" smtClean="0"/>
              <a:pPr/>
              <a:t>8</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9F8D6EA-7C90-4770-87D7-2383269D9CA8}" type="slidenum">
              <a:rPr lang="en-US" smtClean="0"/>
              <a:pPr/>
              <a:t>9</a:t>
            </a:fld>
            <a:endParaRPr 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C74CC736-7EAB-446C-9EC2-6AF98D66F1F9}" type="slidenum">
              <a:rPr lang="en-US" smtClean="0"/>
              <a:pPr/>
              <a:t>10</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dirty="0"/>
            </a:p>
          </p:txBody>
        </p:sp>
      </p:grpSp>
      <p:sp>
        <p:nvSpPr>
          <p:cNvPr id="73626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73626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dirty="0"/>
            </a:lvl1pPr>
          </a:lstStyle>
          <a:p>
            <a:pPr>
              <a:defRPr/>
            </a:pPr>
            <a:endParaRPr lang="en-US"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dirty="0"/>
            </a:lvl1pPr>
          </a:lstStyle>
          <a:p>
            <a:pPr>
              <a:defRPr/>
            </a:pPr>
            <a:endParaRPr 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59DDC0B-764D-444C-8A1F-722D955588F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6BC738C8-86DE-49CD-91FE-E97F993170FB}"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04E43C80-0572-4056-81A7-ABFDC912B013}"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DEAA7D8D-9BD8-41C6-B13E-DFB0806A316A}"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1F107CE9-8860-47AD-B10D-EBF644D7DBBC}"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2A623827-6726-41D7-87D2-52BDAE2D234E}"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BB478529-9D7B-4211-BEAF-65F95D73A2D5}"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dirty="0"/>
          </a:p>
        </p:txBody>
      </p:sp>
      <p:sp>
        <p:nvSpPr>
          <p:cNvPr id="7" name="Rectangle 3"/>
          <p:cNvSpPr>
            <a:spLocks noGrp="1" noChangeArrowheads="1"/>
          </p:cNvSpPr>
          <p:nvPr>
            <p:ph type="sldNum" sz="quarter" idx="11"/>
          </p:nvPr>
        </p:nvSpPr>
        <p:spPr>
          <a:ln/>
        </p:spPr>
        <p:txBody>
          <a:bodyPr/>
          <a:lstStyle>
            <a:lvl1pPr>
              <a:defRPr/>
            </a:lvl1pPr>
          </a:lstStyle>
          <a:p>
            <a:pPr>
              <a:defRPr/>
            </a:pPr>
            <a:fld id="{1B6187A7-2FA6-4010-9803-853551CE58F4}" type="slidenum">
              <a:rPr lang="en-US"/>
              <a:pPr>
                <a:defRPr/>
              </a:pPr>
              <a:t>‹#›</a:t>
            </a:fld>
            <a:endParaRPr lang="en-US" dirty="0"/>
          </a:p>
        </p:txBody>
      </p:sp>
      <p:sp>
        <p:nvSpPr>
          <p:cNvPr id="8"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32685AB6-DC66-4C3A-A2A3-376E9EBD2E39}"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7BE843CF-F9AD-4B88-9EC8-CCA833B66BD1}"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88FDF0B8-A60D-43A7-8082-42870AEE7CB0}"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62578F07-C6AE-49AF-A669-83904BF716BF}"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43CFAE27-DAA5-42AB-B585-76AA13D07F95}"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33B830D6-BA8A-4A90-BD28-CA07AF24E145}"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F005F230-8037-4F31-903C-3D7CCEFA3352}"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D1DCE164-7DF3-424C-B932-67C39ECD5773}"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A65D6A99-F581-4126-AB4C-EAF6C09429B8}"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523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defRPr>
            </a:lvl1pPr>
          </a:lstStyle>
          <a:p>
            <a:pPr>
              <a:defRPr/>
            </a:pPr>
            <a:endParaRPr lang="en-US" dirty="0"/>
          </a:p>
        </p:txBody>
      </p:sp>
      <p:sp>
        <p:nvSpPr>
          <p:cNvPr id="7352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265E26A-F0C3-4130-8656-6EAD813856B5}"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7352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7352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7352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73524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dirty="0"/>
              </a:p>
            </p:txBody>
          </p:sp>
          <p:sp>
            <p:nvSpPr>
              <p:cNvPr id="7352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7352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73524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dirty="0"/>
            </a:p>
          </p:txBody>
        </p:sp>
      </p:grpSp>
      <p:sp>
        <p:nvSpPr>
          <p:cNvPr id="73524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524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dirty="0">
                <a:latin typeface="Arial" charset="0"/>
              </a:defRPr>
            </a:lvl1pPr>
          </a:lstStyle>
          <a:p>
            <a:pPr>
              <a:defRPr/>
            </a:pPr>
            <a:endParaRPr lang="en-US" dirty="0"/>
          </a:p>
        </p:txBody>
      </p:sp>
      <p:sp>
        <p:nvSpPr>
          <p:cNvPr id="73524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10"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7.emf"/><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5.xml"/><Relationship Id="rId5" Type="http://schemas.openxmlformats.org/officeDocument/2006/relationships/image" Target="../media/image10.png"/><Relationship Id="rId1" Type="http://schemas.microsoft.com/office/2007/relationships/media" Target="file:///C:\Documents%20and%20Settings\Dr%20Pavan\Desktop\skype%20yahoo\NEUROLOGY\evoke%20potential\MOV06254.MPG" TargetMode="External"/><Relationship Id="rId2" Type="http://schemas.openxmlformats.org/officeDocument/2006/relationships/video" Target="file:///C:\Documents%20and%20Settings\Dr%20Pavan\Desktop\skype%20yahoo\NEUROLOGY\evoke%20potential\MOV06254.M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42.xml"/><Relationship Id="rId5" Type="http://schemas.openxmlformats.org/officeDocument/2006/relationships/image" Target="../media/image17.png"/><Relationship Id="rId1" Type="http://schemas.microsoft.com/office/2007/relationships/media" Target="file:///C:\Documents%20and%20Settings\Dr%20Pavan\Desktop\skype%20yahoo\NEUROLOGY\evoke%20potential\MOV06255.MPG" TargetMode="External"/><Relationship Id="rId2" Type="http://schemas.openxmlformats.org/officeDocument/2006/relationships/video" Target="file:///C:\Documents%20and%20Settings\Dr%20Pavan\Desktop\skype%20yahoo\NEUROLOGY\evoke%20potential\MOV06255.MP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5.xml"/><Relationship Id="rId5" Type="http://schemas.openxmlformats.org/officeDocument/2006/relationships/image" Target="../media/image1.png"/><Relationship Id="rId1" Type="http://schemas.microsoft.com/office/2007/relationships/media" Target="file:///C:\Documents%20and%20Settings\Dr%20Pavan\Desktop\skype%20yahoo\NEUROLOGY\evoke%20potential\MOV06252.MPG" TargetMode="External"/><Relationship Id="rId2" Type="http://schemas.openxmlformats.org/officeDocument/2006/relationships/video" Target="file:///C:\Documents%20and%20Settings\Dr%20Pavan\Desktop\skype%20yahoo\NEUROLOGY\evoke%20potential\MOV06252.MP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16.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ctrTitle"/>
          </p:nvPr>
        </p:nvSpPr>
        <p:spPr>
          <a:xfrm>
            <a:off x="17585" y="1066800"/>
            <a:ext cx="9144000" cy="3276600"/>
          </a:xfrm>
        </p:spPr>
        <p:txBody>
          <a:bodyPr/>
          <a:lstStyle/>
          <a:p>
            <a:pPr eaLnBrk="1" hangingPunct="1">
              <a:defRPr/>
            </a:pPr>
            <a:r>
              <a:rPr lang="en-US" sz="4000" dirty="0" smtClean="0">
                <a:solidFill>
                  <a:srgbClr val="0099FF"/>
                </a:solidFill>
              </a:rPr>
              <a:t>ELECTRODIAGNOSTIC TESTS AND INTRAOPERATIVE MONITORING</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6" name="Rectangle 2"/>
          <p:cNvSpPr>
            <a:spLocks noGrp="1" noRot="1" noChangeArrowheads="1"/>
          </p:cNvSpPr>
          <p:nvPr>
            <p:ph type="title"/>
          </p:nvPr>
        </p:nvSpPr>
        <p:spPr/>
        <p:txBody>
          <a:bodyPr/>
          <a:lstStyle/>
          <a:p>
            <a:pPr eaLnBrk="1" hangingPunct="1">
              <a:defRPr/>
            </a:pPr>
            <a:r>
              <a:rPr lang="en-US" sz="4000" u="sng" dirty="0" smtClean="0">
                <a:solidFill>
                  <a:schemeClr val="accent1">
                    <a:lumMod val="60000"/>
                    <a:lumOff val="40000"/>
                  </a:schemeClr>
                </a:solidFill>
              </a:rPr>
              <a:t>1-Retinopathies and maculopathies-</a:t>
            </a:r>
          </a:p>
        </p:txBody>
      </p:sp>
      <p:sp>
        <p:nvSpPr>
          <p:cNvPr id="292867" name="Rectangle 3"/>
          <p:cNvSpPr>
            <a:spLocks noGrp="1" noChangeArrowheads="1"/>
          </p:cNvSpPr>
          <p:nvPr>
            <p:ph type="body" idx="1"/>
          </p:nvPr>
        </p:nvSpPr>
        <p:spPr/>
        <p:txBody>
          <a:bodyPr/>
          <a:lstStyle/>
          <a:p>
            <a:pPr eaLnBrk="1" hangingPunct="1">
              <a:defRPr/>
            </a:pPr>
            <a:endParaRPr lang="en-US" dirty="0" smtClean="0"/>
          </a:p>
          <a:p>
            <a:pPr eaLnBrk="1" hangingPunct="1">
              <a:defRPr/>
            </a:pPr>
            <a:r>
              <a:rPr lang="en-US" dirty="0" smtClean="0"/>
              <a:t>In maculopathies- patterned ERG are –nt or prolonged. But normal retino cortical time </a:t>
            </a:r>
          </a:p>
          <a:p>
            <a:pPr eaLnBrk="1" hangingPunct="1">
              <a:defRPr/>
            </a:pPr>
            <a:r>
              <a:rPr lang="en-US" dirty="0" smtClean="0"/>
              <a:t>In optic nerve disease- VEPs may be absent or prolonged but patterned ERG are normal.</a:t>
            </a:r>
          </a:p>
          <a:p>
            <a:pPr eaLnBrk="1" hangingPunct="1">
              <a:defRPr/>
            </a:pPr>
            <a:r>
              <a:rPr lang="en-US" dirty="0" smtClean="0"/>
              <a:t>In optic nerve disorder with large central scotoma or optic atrophy-both pattered ERG and VEPs –nt.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a:xfrm>
            <a:off x="304800" y="304800"/>
            <a:ext cx="8839200" cy="1066800"/>
          </a:xfrm>
        </p:spPr>
        <p:txBody>
          <a:bodyPr/>
          <a:lstStyle/>
          <a:p>
            <a:pPr eaLnBrk="1" hangingPunct="1">
              <a:defRPr/>
            </a:pPr>
            <a:r>
              <a:rPr lang="en-US" sz="4000" u="sng" dirty="0" smtClean="0">
                <a:solidFill>
                  <a:schemeClr val="accent1">
                    <a:lumMod val="60000"/>
                    <a:lumOff val="40000"/>
                  </a:schemeClr>
                </a:solidFill>
              </a:rPr>
              <a:t>2-Disorder of optic nerve and chiasma-</a:t>
            </a:r>
          </a:p>
        </p:txBody>
      </p:sp>
      <p:sp>
        <p:nvSpPr>
          <p:cNvPr id="294915" name="Rectangle 3"/>
          <p:cNvSpPr>
            <a:spLocks noGrp="1" noChangeArrowheads="1"/>
          </p:cNvSpPr>
          <p:nvPr>
            <p:ph type="body" idx="1"/>
          </p:nvPr>
        </p:nvSpPr>
        <p:spPr>
          <a:xfrm>
            <a:off x="381000" y="1600200"/>
            <a:ext cx="8458200" cy="4525963"/>
          </a:xfrm>
        </p:spPr>
        <p:txBody>
          <a:bodyPr/>
          <a:lstStyle/>
          <a:p>
            <a:pPr eaLnBrk="1" hangingPunct="1">
              <a:defRPr/>
            </a:pPr>
            <a:r>
              <a:rPr lang="en-US" dirty="0" smtClean="0"/>
              <a:t>VEP are even more sensitive than MRI in detecting lesion and still Ix of choice in suspected demylinating disease of ON.</a:t>
            </a:r>
          </a:p>
          <a:p>
            <a:pPr eaLnBrk="1" hangingPunct="1">
              <a:defRPr/>
            </a:pPr>
            <a:r>
              <a:rPr lang="en-US" dirty="0" smtClean="0"/>
              <a:t>Temporal dispersion of VEP (diff. in latency b/w N75  and N145 ) are  charecteristic of ON   compression, but it can be seen in both compression and demylination.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2" name="Rectangle 2"/>
          <p:cNvSpPr>
            <a:spLocks noGrp="1" noRot="1" noChangeArrowheads="1"/>
          </p:cNvSpPr>
          <p:nvPr>
            <p:ph type="title"/>
          </p:nvPr>
        </p:nvSpPr>
        <p:spPr>
          <a:solidFill>
            <a:srgbClr val="000099"/>
          </a:solidFill>
        </p:spPr>
        <p:txBody>
          <a:bodyPr/>
          <a:lstStyle/>
          <a:p>
            <a:pPr eaLnBrk="1" hangingPunct="1">
              <a:defRPr/>
            </a:pPr>
            <a:r>
              <a:rPr lang="en-US" u="sng" dirty="0" smtClean="0">
                <a:solidFill>
                  <a:schemeClr val="accent1">
                    <a:lumMod val="60000"/>
                    <a:lumOff val="40000"/>
                  </a:schemeClr>
                </a:solidFill>
              </a:rPr>
              <a:t>3-Retrochiasmatic Disorders</a:t>
            </a:r>
          </a:p>
        </p:txBody>
      </p:sp>
      <p:sp>
        <p:nvSpPr>
          <p:cNvPr id="296963" name="Rectangle 3"/>
          <p:cNvSpPr>
            <a:spLocks noGrp="1" noChangeArrowheads="1"/>
          </p:cNvSpPr>
          <p:nvPr>
            <p:ph type="body" idx="1"/>
          </p:nvPr>
        </p:nvSpPr>
        <p:spPr/>
        <p:txBody>
          <a:bodyPr/>
          <a:lstStyle/>
          <a:p>
            <a:pPr eaLnBrk="1" hangingPunct="1">
              <a:lnSpc>
                <a:spcPct val="90000"/>
              </a:lnSpc>
              <a:defRPr/>
            </a:pPr>
            <a:r>
              <a:rPr lang="en-US" dirty="0" smtClean="0"/>
              <a:t> ? Reliability</a:t>
            </a:r>
          </a:p>
          <a:p>
            <a:pPr eaLnBrk="1" hangingPunct="1">
              <a:lnSpc>
                <a:spcPct val="90000"/>
              </a:lnSpc>
              <a:defRPr/>
            </a:pPr>
            <a:r>
              <a:rPr lang="en-US" dirty="0" smtClean="0"/>
              <a:t>Full field stimulation are usually normal in pt with u/l hemispheric lesion, but flash or hemi field stimulation pattern can help but not sufficiently sensitive.</a:t>
            </a:r>
          </a:p>
          <a:p>
            <a:pPr eaLnBrk="1" hangingPunct="1">
              <a:lnSpc>
                <a:spcPct val="90000"/>
              </a:lnSpc>
              <a:defRPr/>
            </a:pPr>
            <a:r>
              <a:rPr lang="en-US" dirty="0" smtClean="0"/>
              <a:t>VEP – often preserved in b/l retrochiasmatic lesions producing cortical blindness.(ie, generator in extrastiate visualcortex or remnants of cortical area 17.</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Newer………Multifocal VEP</a:t>
            </a:r>
          </a:p>
        </p:txBody>
      </p:sp>
      <p:sp>
        <p:nvSpPr>
          <p:cNvPr id="299011" name="Rectangle 3"/>
          <p:cNvSpPr>
            <a:spLocks noGrp="1" noChangeArrowheads="1"/>
          </p:cNvSpPr>
          <p:nvPr>
            <p:ph type="body" idx="1"/>
          </p:nvPr>
        </p:nvSpPr>
        <p:spPr/>
        <p:txBody>
          <a:bodyPr/>
          <a:lstStyle/>
          <a:p>
            <a:pPr eaLnBrk="1" hangingPunct="1">
              <a:defRPr/>
            </a:pPr>
            <a:r>
              <a:rPr lang="en-US" dirty="0" smtClean="0"/>
              <a:t>Patient views a display containing 60 sectors ,each with checkerboard pattern . It can be used for diagnosing/following ON/MS,and excluding nonorganic visual loss. </a:t>
            </a:r>
          </a:p>
          <a:p>
            <a:pPr eaLnBrk="1" hangingPunct="1">
              <a:defRPr/>
            </a:pPr>
            <a:r>
              <a:rPr lang="en-US" dirty="0" smtClean="0"/>
              <a:t>It can be combined with multifocal ERG.</a:t>
            </a:r>
          </a:p>
          <a:p>
            <a:pPr eaLnBrk="1" hangingPunct="1">
              <a:defRPr/>
            </a:pPr>
            <a:r>
              <a:rPr lang="en-US" dirty="0" smtClean="0"/>
              <a:t>Still in infancy stage ? Sensitivity ? Reliability.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p:txBody>
          <a:bodyPr/>
          <a:lstStyle/>
          <a:p>
            <a:pPr eaLnBrk="1" hangingPunct="1">
              <a:defRPr/>
            </a:pPr>
            <a:r>
              <a:rPr lang="en-US" sz="4000" dirty="0" smtClean="0">
                <a:solidFill>
                  <a:schemeClr val="accent1">
                    <a:lumMod val="60000"/>
                    <a:lumOff val="40000"/>
                  </a:schemeClr>
                </a:solidFill>
              </a:rPr>
              <a:t>CLINICAL APPLICATION OF VEPs</a:t>
            </a:r>
          </a:p>
        </p:txBody>
      </p:sp>
      <p:sp>
        <p:nvSpPr>
          <p:cNvPr id="200707" name="Rectangle 3"/>
          <p:cNvSpPr>
            <a:spLocks noGrp="1" noChangeArrowheads="1"/>
          </p:cNvSpPr>
          <p:nvPr>
            <p:ph type="body" idx="1"/>
          </p:nvPr>
        </p:nvSpPr>
        <p:spPr>
          <a:xfrm>
            <a:off x="457200" y="1600200"/>
            <a:ext cx="8686800" cy="5029200"/>
          </a:xfrm>
        </p:spPr>
        <p:txBody>
          <a:bodyPr/>
          <a:lstStyle/>
          <a:p>
            <a:pPr eaLnBrk="1" hangingPunct="1">
              <a:defRPr/>
            </a:pPr>
            <a:r>
              <a:rPr lang="en-US" sz="2800" dirty="0" smtClean="0"/>
              <a:t>1- Demyelinating disease-(MS)- P100 mean latency is prolonged by 10-30msec..</a:t>
            </a:r>
          </a:p>
          <a:p>
            <a:pPr eaLnBrk="1" hangingPunct="1">
              <a:defRPr/>
            </a:pPr>
            <a:r>
              <a:rPr lang="en-US" sz="2800" dirty="0" smtClean="0"/>
              <a:t>2-Optic nerve/chiasmatic  disease-(AION, nutritional/toxic)</a:t>
            </a:r>
          </a:p>
          <a:p>
            <a:pPr eaLnBrk="1" hangingPunct="1">
              <a:defRPr/>
            </a:pPr>
            <a:r>
              <a:rPr lang="en-US" sz="2800" dirty="0" smtClean="0"/>
              <a:t>3-Extrinsic compression of anterior visual pathways results in loss of amplitude, distortion of waveform ,and prolongation of P</a:t>
            </a:r>
            <a:r>
              <a:rPr lang="en-US" sz="2800" baseline="-25000" dirty="0" smtClean="0"/>
              <a:t>100 latency.</a:t>
            </a:r>
          </a:p>
          <a:p>
            <a:pPr eaLnBrk="1" hangingPunct="1">
              <a:defRPr/>
            </a:pPr>
            <a:r>
              <a:rPr lang="en-US" sz="2800" dirty="0" smtClean="0"/>
              <a:t>4- VEP has been found to be more sensitive in detecting the compression of anterior visual pathways and found to be abnormal even in a patients with normal visual acuity.</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Contd….</a:t>
            </a:r>
          </a:p>
        </p:txBody>
      </p:sp>
      <p:sp>
        <p:nvSpPr>
          <p:cNvPr id="202755" name="Rectangle 3"/>
          <p:cNvSpPr>
            <a:spLocks noGrp="1" noChangeArrowheads="1"/>
          </p:cNvSpPr>
          <p:nvPr>
            <p:ph type="body" idx="1"/>
          </p:nvPr>
        </p:nvSpPr>
        <p:spPr/>
        <p:txBody>
          <a:bodyPr/>
          <a:lstStyle/>
          <a:p>
            <a:pPr eaLnBrk="1" hangingPunct="1">
              <a:defRPr/>
            </a:pPr>
            <a:endParaRPr lang="en-US" dirty="0" smtClean="0"/>
          </a:p>
          <a:p>
            <a:pPr eaLnBrk="1" hangingPunct="1">
              <a:defRPr/>
            </a:pPr>
            <a:r>
              <a:rPr lang="en-US" dirty="0" smtClean="0"/>
              <a:t>5-In cortical blindness-damaged to area 17 with preservation of areas 18 and 19 associated with steady state  VEP.</a:t>
            </a:r>
          </a:p>
          <a:p>
            <a:pPr eaLnBrk="1" hangingPunct="1">
              <a:defRPr/>
            </a:pPr>
            <a:r>
              <a:rPr lang="en-US" dirty="0" smtClean="0"/>
              <a:t>6-Malingering and hysteria-VEP normal in as low vision 20/120</a:t>
            </a:r>
          </a:p>
          <a:p>
            <a:pPr eaLnBrk="1" hangingPunct="1">
              <a:defRPr/>
            </a:pPr>
            <a:r>
              <a:rPr lang="en-US" dirty="0" smtClean="0"/>
              <a:t>7--Intra-operative monitoring-pituitary ,cavernous sinus tumour, aneurysm surgery.</a:t>
            </a:r>
          </a:p>
          <a:p>
            <a:pPr eaLnBrk="1" hangingPunct="1">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Rectangle 2"/>
          <p:cNvSpPr>
            <a:spLocks noGrp="1" noRot="1" noChangeArrowheads="1"/>
          </p:cNvSpPr>
          <p:nvPr>
            <p:ph type="title"/>
          </p:nvPr>
        </p:nvSpPr>
        <p:spPr>
          <a:xfrm>
            <a:off x="457200" y="533400"/>
            <a:ext cx="8229600" cy="4800600"/>
          </a:xfrm>
        </p:spPr>
        <p:txBody>
          <a:bodyPr/>
          <a:lstStyle/>
          <a:p>
            <a:pPr eaLnBrk="1" hangingPunct="1">
              <a:defRPr/>
            </a:pPr>
            <a:r>
              <a:rPr lang="en-US" dirty="0" smtClean="0">
                <a:solidFill>
                  <a:schemeClr val="accent1">
                    <a:lumMod val="60000"/>
                    <a:lumOff val="40000"/>
                  </a:schemeClr>
                </a:solidFill>
              </a:rPr>
              <a:t>QUESTION-1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FF"/>
        </a:solidFill>
        <a:effectLst/>
      </p:bgPr>
    </p:bg>
    <p:spTree>
      <p:nvGrpSpPr>
        <p:cNvPr id="1" name=""/>
        <p:cNvGrpSpPr/>
        <p:nvPr/>
      </p:nvGrpSpPr>
      <p:grpSpPr>
        <a:xfrm>
          <a:off x="0" y="0"/>
          <a:ext cx="0" cy="0"/>
          <a:chOff x="0" y="0"/>
          <a:chExt cx="0" cy="0"/>
        </a:xfrm>
      </p:grpSpPr>
      <p:pic>
        <p:nvPicPr>
          <p:cNvPr id="22530" name="Picture 4" descr="Tra34"/>
          <p:cNvPicPr>
            <a:picLocks noGrp="1" noChangeAspect="1" noChangeArrowheads="1"/>
          </p:cNvPicPr>
          <p:nvPr>
            <p:ph type="body" idx="4294967295"/>
          </p:nvPr>
        </p:nvPicPr>
        <p:blipFill>
          <a:blip r:embed="rId3"/>
          <a:srcRect/>
          <a:stretch>
            <a:fillRect/>
          </a:stretch>
        </p:blipFill>
        <p:spPr>
          <a:xfrm>
            <a:off x="304800" y="3124200"/>
            <a:ext cx="4191000" cy="3505200"/>
          </a:xfrm>
          <a:noFill/>
        </p:spPr>
      </p:pic>
      <p:pic>
        <p:nvPicPr>
          <p:cNvPr id="22531" name="Picture 5" descr="Tra35"/>
          <p:cNvPicPr>
            <a:picLocks noChangeAspect="1" noChangeArrowheads="1"/>
          </p:cNvPicPr>
          <p:nvPr/>
        </p:nvPicPr>
        <p:blipFill>
          <a:blip r:embed="rId4"/>
          <a:srcRect/>
          <a:stretch>
            <a:fillRect/>
          </a:stretch>
        </p:blipFill>
        <p:spPr bwMode="auto">
          <a:xfrm>
            <a:off x="4724400" y="2971800"/>
            <a:ext cx="3962400" cy="3581400"/>
          </a:xfrm>
          <a:prstGeom prst="rect">
            <a:avLst/>
          </a:prstGeom>
          <a:noFill/>
          <a:ln w="9525">
            <a:noFill/>
            <a:miter lim="800000"/>
            <a:headEnd/>
            <a:tailEnd/>
          </a:ln>
        </p:spPr>
      </p:pic>
      <p:graphicFrame>
        <p:nvGraphicFramePr>
          <p:cNvPr id="490780" name="Group 284"/>
          <p:cNvGraphicFramePr>
            <a:graphicFrameLocks noGrp="1"/>
          </p:cNvGraphicFramePr>
          <p:nvPr>
            <p:ph idx="1"/>
          </p:nvPr>
        </p:nvGraphicFramePr>
        <p:xfrm>
          <a:off x="457200" y="304800"/>
          <a:ext cx="8229600" cy="2438401"/>
        </p:xfrm>
        <a:graphic>
          <a:graphicData uri="http://schemas.openxmlformats.org/drawingml/2006/table">
            <a:tbl>
              <a:tblPr/>
              <a:tblGrid>
                <a:gridCol w="2317750"/>
                <a:gridCol w="1195388"/>
                <a:gridCol w="1195387"/>
                <a:gridCol w="1352550"/>
                <a:gridCol w="1136650"/>
                <a:gridCol w="1031875"/>
              </a:tblGrid>
              <a:tr h="2667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Protocol / Run</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N75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P100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N145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P100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Size</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µV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gridSpan="6">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  - VEP</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7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 Oz - Cz</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60.60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99.30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118.80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1.7</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 Oz - Cz</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65.10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93.00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108.00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2.9</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gridSpan="6">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  - VEP</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7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 Oz - Cz</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73.80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92.10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118.20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1.9</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 Oz - Cz</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59.40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93.60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122.10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3.1</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6770" name="Rectangle 2"/>
          <p:cNvSpPr>
            <a:spLocks noGrp="1" noRot="1" noChangeArrowheads="1"/>
          </p:cNvSpPr>
          <p:nvPr>
            <p:ph type="title"/>
          </p:nvPr>
        </p:nvSpPr>
        <p:spPr>
          <a:xfrm>
            <a:off x="457200" y="533400"/>
            <a:ext cx="8229600" cy="4800600"/>
          </a:xfrm>
        </p:spPr>
        <p:txBody>
          <a:bodyPr/>
          <a:lstStyle/>
          <a:p>
            <a:pPr eaLnBrk="1" hangingPunct="1">
              <a:defRPr/>
            </a:pPr>
            <a:r>
              <a:rPr lang="en-US" dirty="0" smtClean="0">
                <a:solidFill>
                  <a:schemeClr val="accent1">
                    <a:lumMod val="60000"/>
                    <a:lumOff val="40000"/>
                  </a:schemeClr>
                </a:solidFill>
              </a:rPr>
              <a:t>QUESTION-2 </a:t>
            </a:r>
          </a:p>
        </p:txBody>
      </p:sp>
      <p:sp>
        <p:nvSpPr>
          <p:cNvPr id="416774" name="Rectangle 6"/>
          <p:cNvSpPr>
            <a:spLocks noGrp="1" noChangeArrowheads="1"/>
          </p:cNvSpPr>
          <p:nvPr>
            <p:ph type="body" idx="1"/>
          </p:nvPr>
        </p:nvSpPr>
        <p:spPr>
          <a:xfrm>
            <a:off x="6172200" y="-76200"/>
            <a:ext cx="8229600" cy="4525963"/>
          </a:xfrm>
        </p:spPr>
        <p:txBody>
          <a:bodyPr/>
          <a:lstStyle/>
          <a:p>
            <a:pPr eaLnBrk="1" hangingPunct="1">
              <a:buFont typeface="Wingdings" pitchFamily="2" charset="2"/>
              <a:buNone/>
              <a:defRPr/>
            </a:pP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pic>
        <p:nvPicPr>
          <p:cNvPr id="24578" name="Picture 4" descr="TraE"/>
          <p:cNvPicPr>
            <a:picLocks noGrp="1" noChangeAspect="1" noChangeArrowheads="1"/>
          </p:cNvPicPr>
          <p:nvPr>
            <p:ph type="body" idx="4294967295"/>
          </p:nvPr>
        </p:nvPicPr>
        <p:blipFill>
          <a:blip r:embed="rId3"/>
          <a:srcRect/>
          <a:stretch>
            <a:fillRect/>
          </a:stretch>
        </p:blipFill>
        <p:spPr>
          <a:xfrm>
            <a:off x="304800" y="2514600"/>
            <a:ext cx="4114800" cy="4343400"/>
          </a:xfrm>
          <a:noFill/>
        </p:spPr>
      </p:pic>
      <p:pic>
        <p:nvPicPr>
          <p:cNvPr id="24579" name="Picture 5" descr="TraD"/>
          <p:cNvPicPr>
            <a:picLocks noChangeAspect="1" noChangeArrowheads="1"/>
          </p:cNvPicPr>
          <p:nvPr/>
        </p:nvPicPr>
        <p:blipFill>
          <a:blip r:embed="rId4"/>
          <a:srcRect/>
          <a:stretch>
            <a:fillRect/>
          </a:stretch>
        </p:blipFill>
        <p:spPr bwMode="auto">
          <a:xfrm>
            <a:off x="4724400" y="2514600"/>
            <a:ext cx="4191000" cy="4343400"/>
          </a:xfrm>
          <a:prstGeom prst="rect">
            <a:avLst/>
          </a:prstGeom>
          <a:noFill/>
          <a:ln w="9525">
            <a:noFill/>
            <a:miter lim="800000"/>
            <a:headEnd/>
            <a:tailEnd/>
          </a:ln>
        </p:spPr>
      </p:pic>
      <p:graphicFrame>
        <p:nvGraphicFramePr>
          <p:cNvPr id="433436" name="Group 284"/>
          <p:cNvGraphicFramePr>
            <a:graphicFrameLocks noGrp="1"/>
          </p:cNvGraphicFramePr>
          <p:nvPr>
            <p:ph idx="1"/>
          </p:nvPr>
        </p:nvGraphicFramePr>
        <p:xfrm>
          <a:off x="457200" y="304800"/>
          <a:ext cx="8229600" cy="2225039"/>
        </p:xfrm>
        <a:graphic>
          <a:graphicData uri="http://schemas.openxmlformats.org/drawingml/2006/table">
            <a:tbl>
              <a:tblPr/>
              <a:tblGrid>
                <a:gridCol w="2273300"/>
                <a:gridCol w="1174750"/>
                <a:gridCol w="1325563"/>
                <a:gridCol w="1327150"/>
                <a:gridCol w="1116012"/>
                <a:gridCol w="1012825"/>
              </a:tblGrid>
              <a:tr h="23495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Protocol / Run</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N75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P100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N145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P100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Size</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µV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gridSpan="6">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  - VEP</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9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 Oz - Cz</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97.20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114.30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149.40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 Oz - Cz</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92.70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119.10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151.80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gridSpan="6">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  - VEP</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9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 Oz - Cz</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95.40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119.10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152.40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 Oz - Cz</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92.10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113.40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141.60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1"/>
            </a:gs>
            <a:gs pos="100000">
              <a:srgbClr val="0066CC"/>
            </a:gs>
          </a:gsLst>
          <a:lin ang="5400000" scaled="1"/>
        </a:gradFill>
        <a:effectLst/>
      </p:bgPr>
    </p:bg>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dirty="0" smtClean="0">
                <a:solidFill>
                  <a:srgbClr val="3333FF"/>
                </a:solidFill>
              </a:rPr>
              <a:t>INTRODUCTION</a:t>
            </a:r>
          </a:p>
        </p:txBody>
      </p:sp>
      <p:sp>
        <p:nvSpPr>
          <p:cNvPr id="80899" name="Rectangle 3"/>
          <p:cNvSpPr>
            <a:spLocks noGrp="1" noChangeArrowheads="1"/>
          </p:cNvSpPr>
          <p:nvPr>
            <p:ph type="body" idx="1"/>
          </p:nvPr>
        </p:nvSpPr>
        <p:spPr>
          <a:solidFill>
            <a:srgbClr val="0000CC"/>
          </a:solidFill>
        </p:spPr>
        <p:txBody>
          <a:bodyPr/>
          <a:lstStyle/>
          <a:p>
            <a:pPr eaLnBrk="1" hangingPunct="1">
              <a:defRPr/>
            </a:pPr>
            <a:r>
              <a:rPr lang="en-US" dirty="0" smtClean="0">
                <a:solidFill>
                  <a:schemeClr val="tx2"/>
                </a:solidFill>
              </a:rPr>
              <a:t>Evoked response studies are recordings of the nervous system's electrical response to the stimulation of specific sensory pathways (e.g., visual, auditory, general sensory). </a:t>
            </a:r>
          </a:p>
          <a:p>
            <a:pPr eaLnBrk="1" hangingPunct="1">
              <a:defRPr/>
            </a:pPr>
            <a:r>
              <a:rPr lang="en-US" dirty="0" smtClean="0">
                <a:solidFill>
                  <a:schemeClr val="tx2"/>
                </a:solidFill>
              </a:rPr>
              <a:t>Evoked response studies provide information relative to the functional integrity of pathways within the nervous system.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2546" name="Rectangle 2"/>
          <p:cNvSpPr>
            <a:spLocks noGrp="1" noRot="1" noChangeArrowheads="1"/>
          </p:cNvSpPr>
          <p:nvPr>
            <p:ph type="title"/>
          </p:nvPr>
        </p:nvSpPr>
        <p:spPr>
          <a:xfrm>
            <a:off x="457200" y="533400"/>
            <a:ext cx="8229600" cy="4800600"/>
          </a:xfrm>
        </p:spPr>
        <p:txBody>
          <a:bodyPr/>
          <a:lstStyle/>
          <a:p>
            <a:pPr eaLnBrk="1" hangingPunct="1">
              <a:defRPr/>
            </a:pPr>
            <a:r>
              <a:rPr lang="en-US" dirty="0" smtClean="0">
                <a:solidFill>
                  <a:schemeClr val="accent1">
                    <a:lumMod val="60000"/>
                    <a:lumOff val="40000"/>
                  </a:schemeClr>
                </a:solidFill>
              </a:rPr>
              <a:t>QUESTION-3 </a:t>
            </a:r>
          </a:p>
        </p:txBody>
      </p:sp>
      <p:sp>
        <p:nvSpPr>
          <p:cNvPr id="492547" name="Rectangle 3"/>
          <p:cNvSpPr>
            <a:spLocks noGrp="1" noChangeArrowheads="1"/>
          </p:cNvSpPr>
          <p:nvPr>
            <p:ph type="body" idx="1"/>
          </p:nvPr>
        </p:nvSpPr>
        <p:spPr>
          <a:xfrm>
            <a:off x="2514600" y="5791200"/>
            <a:ext cx="8229600" cy="4525963"/>
          </a:xfrm>
        </p:spPr>
        <p:txBody>
          <a:bodyPr/>
          <a:lstStyle/>
          <a:p>
            <a:pPr eaLnBrk="1" hangingPunct="1">
              <a:buFont typeface="Wingdings" pitchFamily="2" charset="2"/>
              <a:buNone/>
              <a:defRPr/>
            </a:pP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pic>
        <p:nvPicPr>
          <p:cNvPr id="26626" name="Picture 4" descr="TraF6EB"/>
          <p:cNvPicPr>
            <a:picLocks noGrp="1" noChangeAspect="1" noChangeArrowheads="1"/>
          </p:cNvPicPr>
          <p:nvPr>
            <p:ph type="body" idx="4294967295"/>
          </p:nvPr>
        </p:nvPicPr>
        <p:blipFill>
          <a:blip r:embed="rId3"/>
          <a:srcRect/>
          <a:stretch>
            <a:fillRect/>
          </a:stretch>
        </p:blipFill>
        <p:spPr>
          <a:xfrm>
            <a:off x="457200" y="3048000"/>
            <a:ext cx="3886200" cy="3413125"/>
          </a:xfrm>
          <a:noFill/>
        </p:spPr>
      </p:pic>
      <p:pic>
        <p:nvPicPr>
          <p:cNvPr id="26627" name="Picture 5" descr="TraF584"/>
          <p:cNvPicPr>
            <a:picLocks noChangeAspect="1" noChangeArrowheads="1"/>
          </p:cNvPicPr>
          <p:nvPr/>
        </p:nvPicPr>
        <p:blipFill>
          <a:blip r:embed="rId4"/>
          <a:srcRect/>
          <a:stretch>
            <a:fillRect/>
          </a:stretch>
        </p:blipFill>
        <p:spPr bwMode="auto">
          <a:xfrm>
            <a:off x="4800600" y="3124200"/>
            <a:ext cx="3886200" cy="3248025"/>
          </a:xfrm>
          <a:prstGeom prst="rect">
            <a:avLst/>
          </a:prstGeom>
          <a:noFill/>
          <a:ln w="9525">
            <a:noFill/>
            <a:miter lim="800000"/>
            <a:headEnd/>
            <a:tailEnd/>
          </a:ln>
        </p:spPr>
      </p:pic>
      <p:graphicFrame>
        <p:nvGraphicFramePr>
          <p:cNvPr id="442594" name="Group 226"/>
          <p:cNvGraphicFramePr>
            <a:graphicFrameLocks noGrp="1"/>
          </p:cNvGraphicFramePr>
          <p:nvPr>
            <p:ph idx="1"/>
          </p:nvPr>
        </p:nvGraphicFramePr>
        <p:xfrm>
          <a:off x="381000" y="533400"/>
          <a:ext cx="8229600" cy="2298064"/>
        </p:xfrm>
        <a:graphic>
          <a:graphicData uri="http://schemas.openxmlformats.org/drawingml/2006/table">
            <a:tbl>
              <a:tblPr/>
              <a:tblGrid>
                <a:gridCol w="2317750"/>
                <a:gridCol w="1195388"/>
                <a:gridCol w="1195387"/>
                <a:gridCol w="1352550"/>
                <a:gridCol w="1136650"/>
                <a:gridCol w="1031875"/>
              </a:tblGrid>
              <a:tr h="530225">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Protocol / Run</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N75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P100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N145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P100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Size</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µV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gridSpan="6">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  - VEP</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75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 Oz - Cz</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64.80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99.60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126.60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 Oz - Cz</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60.60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96.30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131.10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7666" name="Rectangle 2"/>
          <p:cNvSpPr>
            <a:spLocks noGrp="1" noRot="1" noChangeArrowheads="1"/>
          </p:cNvSpPr>
          <p:nvPr>
            <p:ph type="title"/>
          </p:nvPr>
        </p:nvSpPr>
        <p:spPr>
          <a:xfrm>
            <a:off x="457200" y="533400"/>
            <a:ext cx="8229600" cy="4800600"/>
          </a:xfrm>
        </p:spPr>
        <p:txBody>
          <a:bodyPr/>
          <a:lstStyle/>
          <a:p>
            <a:pPr eaLnBrk="1" hangingPunct="1">
              <a:defRPr/>
            </a:pPr>
            <a:r>
              <a:rPr lang="en-US" dirty="0" smtClean="0">
                <a:solidFill>
                  <a:schemeClr val="accent1">
                    <a:lumMod val="60000"/>
                    <a:lumOff val="40000"/>
                  </a:schemeClr>
                </a:solidFill>
              </a:rPr>
              <a:t>QUESTION-4 </a:t>
            </a:r>
          </a:p>
        </p:txBody>
      </p:sp>
      <p:sp>
        <p:nvSpPr>
          <p:cNvPr id="497667" name="Rectangle 3"/>
          <p:cNvSpPr>
            <a:spLocks noGrp="1" noChangeArrowheads="1"/>
          </p:cNvSpPr>
          <p:nvPr>
            <p:ph type="body" idx="1"/>
          </p:nvPr>
        </p:nvSpPr>
        <p:spPr>
          <a:xfrm>
            <a:off x="1447800" y="5943600"/>
            <a:ext cx="8229600" cy="4525963"/>
          </a:xfrm>
        </p:spPr>
        <p:txBody>
          <a:bodyPr/>
          <a:lstStyle/>
          <a:p>
            <a:pPr eaLnBrk="1" hangingPunct="1">
              <a:buFont typeface="Wingdings" pitchFamily="2" charset="2"/>
              <a:buNone/>
              <a:defRPr/>
            </a:pP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pPr eaLnBrk="1" hangingPunct="1">
              <a:defRPr/>
            </a:pPr>
            <a:endParaRPr lang="en-US" dirty="0" smtClean="0"/>
          </a:p>
        </p:txBody>
      </p:sp>
      <p:pic>
        <p:nvPicPr>
          <p:cNvPr id="28675" name="Picture 3" descr="Tra41"/>
          <p:cNvPicPr>
            <a:picLocks noGrp="1" noChangeAspect="1" noChangeArrowheads="1"/>
          </p:cNvPicPr>
          <p:nvPr>
            <p:ph type="body" idx="1"/>
          </p:nvPr>
        </p:nvPicPr>
        <p:blipFill>
          <a:blip r:embed="rId3"/>
          <a:srcRect/>
          <a:stretch>
            <a:fillRect/>
          </a:stretch>
        </p:blipFill>
        <p:spPr>
          <a:xfrm>
            <a:off x="381000" y="2743200"/>
            <a:ext cx="3533775" cy="3581400"/>
          </a:xfrm>
          <a:noFill/>
        </p:spPr>
      </p:pic>
      <p:pic>
        <p:nvPicPr>
          <p:cNvPr id="28676" name="Picture 4" descr="Tra42"/>
          <p:cNvPicPr>
            <a:picLocks noChangeAspect="1" noChangeArrowheads="1"/>
          </p:cNvPicPr>
          <p:nvPr/>
        </p:nvPicPr>
        <p:blipFill>
          <a:blip r:embed="rId4"/>
          <a:srcRect/>
          <a:stretch>
            <a:fillRect/>
          </a:stretch>
        </p:blipFill>
        <p:spPr bwMode="auto">
          <a:xfrm>
            <a:off x="4419600" y="2819400"/>
            <a:ext cx="4038600" cy="3295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460375" y="685800"/>
            <a:ext cx="8107363" cy="614363"/>
          </a:xfrm>
        </p:spPr>
        <p:txBody>
          <a:bodyPr/>
          <a:lstStyle/>
          <a:p>
            <a:pPr eaLnBrk="1" hangingPunct="1">
              <a:defRPr/>
            </a:pPr>
            <a:r>
              <a:rPr lang="en-US" sz="4000" dirty="0" smtClean="0">
                <a:solidFill>
                  <a:schemeClr val="accent1">
                    <a:lumMod val="60000"/>
                    <a:lumOff val="40000"/>
                  </a:schemeClr>
                </a:solidFill>
              </a:rPr>
              <a:t>BRAINSTEM AUDITORY EVOKED POTENTIAL </a:t>
            </a:r>
          </a:p>
        </p:txBody>
      </p:sp>
      <p:sp>
        <p:nvSpPr>
          <p:cNvPr id="95235" name="Rectangle 3"/>
          <p:cNvSpPr>
            <a:spLocks noGrp="1" noChangeArrowheads="1"/>
          </p:cNvSpPr>
          <p:nvPr>
            <p:ph type="body" idx="1"/>
          </p:nvPr>
        </p:nvSpPr>
        <p:spPr/>
        <p:txBody>
          <a:bodyPr/>
          <a:lstStyle/>
          <a:p>
            <a:pPr eaLnBrk="1" hangingPunct="1">
              <a:defRPr/>
            </a:pPr>
            <a:endParaRPr lang="en-US" dirty="0" smtClean="0"/>
          </a:p>
          <a:p>
            <a:pPr eaLnBrk="1" hangingPunct="1">
              <a:defRPr/>
            </a:pPr>
            <a:r>
              <a:rPr lang="en-US" dirty="0" smtClean="0"/>
              <a:t>BAEPs are potentials recorded from the ear and vertex in response to a brief auditory stimulation to assess the conduction through the auditory pathway up to midbrain.</a:t>
            </a:r>
          </a:p>
          <a:p>
            <a:pPr eaLnBrk="1" hangingPunct="1">
              <a:defRPr/>
            </a:pPr>
            <a:endParaRPr lang="en-US" dirty="0" smtClean="0"/>
          </a:p>
          <a:p>
            <a:pPr eaLnBrk="1" hangingPunct="1">
              <a:defRPr/>
            </a:pPr>
            <a:endParaRPr lang="en-US" dirty="0" smtClean="0"/>
          </a:p>
          <a:p>
            <a:pPr eaLnBrk="1" hangingPunct="1">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6050" name="Rectangle 2"/>
          <p:cNvSpPr>
            <a:spLocks noGrp="1" noRot="1" noChangeArrowheads="1"/>
          </p:cNvSpPr>
          <p:nvPr>
            <p:ph type="title"/>
          </p:nvPr>
        </p:nvSpPr>
        <p:spPr>
          <a:xfrm>
            <a:off x="457200" y="609600"/>
            <a:ext cx="8229600" cy="228600"/>
          </a:xfrm>
        </p:spPr>
        <p:txBody>
          <a:bodyPr/>
          <a:lstStyle/>
          <a:p>
            <a:pPr eaLnBrk="1" hangingPunct="1">
              <a:defRPr/>
            </a:pPr>
            <a:r>
              <a:rPr lang="en-US" sz="4000" dirty="0" smtClean="0">
                <a:solidFill>
                  <a:schemeClr val="accent1">
                    <a:lumMod val="60000"/>
                    <a:lumOff val="40000"/>
                  </a:schemeClr>
                </a:solidFill>
              </a:rPr>
              <a:t>METHODS </a:t>
            </a:r>
          </a:p>
        </p:txBody>
      </p:sp>
      <p:sp>
        <p:nvSpPr>
          <p:cNvPr id="386051" name="Rectangle 3"/>
          <p:cNvSpPr>
            <a:spLocks noGrp="1" noChangeArrowheads="1"/>
          </p:cNvSpPr>
          <p:nvPr>
            <p:ph type="body" idx="1"/>
          </p:nvPr>
        </p:nvSpPr>
        <p:spPr>
          <a:xfrm>
            <a:off x="228600" y="1143000"/>
            <a:ext cx="8686800" cy="5410200"/>
          </a:xfrm>
        </p:spPr>
        <p:txBody>
          <a:bodyPr/>
          <a:lstStyle/>
          <a:p>
            <a:pPr eaLnBrk="1" hangingPunct="1">
              <a:defRPr/>
            </a:pPr>
            <a:r>
              <a:rPr lang="en-US" dirty="0" smtClean="0"/>
              <a:t>Elicited by brief acoustic click stimuli that are produced by delivering monophasic square pulses of  100 microsec duration to headphone /transducer at a rate of 10 Hz.</a:t>
            </a:r>
          </a:p>
          <a:p>
            <a:pPr eaLnBrk="1" hangingPunct="1">
              <a:defRPr/>
            </a:pPr>
            <a:r>
              <a:rPr lang="en-US" dirty="0" smtClean="0"/>
              <a:t>Stimulus intensity should be loud enough to elicit a clear BAEP waveform -60-65 db</a:t>
            </a:r>
          </a:p>
          <a:p>
            <a:pPr eaLnBrk="1" hangingPunct="1">
              <a:defRPr/>
            </a:pPr>
            <a:r>
              <a:rPr lang="en-US" dirty="0" smtClean="0"/>
              <a:t>Stimuli are delivered monoaurally.</a:t>
            </a:r>
          </a:p>
          <a:p>
            <a:pPr eaLnBrk="1" hangingPunct="1">
              <a:defRPr/>
            </a:pPr>
            <a:r>
              <a:rPr lang="en-US" dirty="0" smtClean="0"/>
              <a:t> Electrodes- Fz- ground electrode, Cz-ref  electrode, ear lobes- Ai,Ac.-recording electrodes.</a:t>
            </a:r>
          </a:p>
          <a:p>
            <a:pPr eaLnBrk="1" hangingPunct="1">
              <a:defRPr/>
            </a:pPr>
            <a:endParaRPr lang="en-US" dirty="0" smtClean="0"/>
          </a:p>
          <a:p>
            <a:pPr eaLnBrk="1" hangingPunct="1">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8562" name="MOV06254.MPG">
            <a:hlinkClick r:id="" action="ppaction://media"/>
          </p:cNvPr>
          <p:cNvPicPr>
            <a:picLocks noGrp="1" noRot="1" noChangeAspect="1" noChangeArrowheads="1"/>
          </p:cNvPicPr>
          <p:nvPr>
            <p:ph type="media" sz="half" idx="2"/>
            <a:videoFile r:link="rId2"/>
            <p:extLst>
              <p:ext uri="{DAA4B4D4-6D71-4841-9C94-3DE7FCFB9230}">
                <p14:media xmlns:p14="http://schemas.microsoft.com/office/powerpoint/2010/main" r:link="rId1"/>
              </p:ext>
            </p:extLst>
          </p:nvPr>
        </p:nvPicPr>
        <p:blipFill>
          <a:blip r:embed="rId5"/>
          <a:srcRect/>
          <a:stretch>
            <a:fillRect/>
          </a:stretch>
        </p:blipFill>
        <p:spPr>
          <a:xfrm>
            <a:off x="0" y="0"/>
            <a:ext cx="9144000" cy="6858000"/>
          </a:xfr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7856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78562"/>
                                        </p:tgtEl>
                                      </p:cBhvr>
                                    </p:cmd>
                                  </p:childTnLst>
                                </p:cTn>
                              </p:par>
                            </p:childTnLst>
                          </p:cTn>
                        </p:par>
                      </p:childTnLst>
                    </p:cTn>
                  </p:par>
                </p:childTnLst>
              </p:cTn>
              <p:nextCondLst>
                <p:cond evt="onClick" delay="0">
                  <p:tgtEl>
                    <p:spTgt spid="578562"/>
                  </p:tgtEl>
                </p:cond>
              </p:nextCondLst>
            </p:seq>
            <p:video>
              <p:cMediaNode>
                <p:cTn id="7" fill="hold" display="0">
                  <p:stCondLst>
                    <p:cond delay="indefinite"/>
                  </p:stCondLst>
                  <p:endCondLst>
                    <p:cond evt="onNext" delay="0">
                      <p:tgtEl>
                        <p:sldTgt/>
                      </p:tgtEl>
                    </p:cond>
                    <p:cond evt="onPrev" delay="0">
                      <p:tgtEl>
                        <p:sldTgt/>
                      </p:tgtEl>
                    </p:cond>
                  </p:endCondLst>
                </p:cTn>
                <p:tgtEl>
                  <p:spTgt spid="57856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GENERATOR  OF BAEPS</a:t>
            </a:r>
          </a:p>
        </p:txBody>
      </p:sp>
      <p:graphicFrame>
        <p:nvGraphicFramePr>
          <p:cNvPr id="98396" name="Group 92"/>
          <p:cNvGraphicFramePr>
            <a:graphicFrameLocks noGrp="1"/>
          </p:cNvGraphicFramePr>
          <p:nvPr>
            <p:ph idx="1"/>
          </p:nvPr>
        </p:nvGraphicFramePr>
        <p:xfrm>
          <a:off x="381000" y="1524000"/>
          <a:ext cx="8305800" cy="4724402"/>
        </p:xfrm>
        <a:graphic>
          <a:graphicData uri="http://schemas.openxmlformats.org/drawingml/2006/table">
            <a:tbl>
              <a:tblPr/>
              <a:tblGrid>
                <a:gridCol w="4152900"/>
                <a:gridCol w="4152900"/>
              </a:tblGrid>
              <a:tr h="704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Waveform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Generators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VIII  Nerve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Cochlear nu.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Superior olivary nu.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Lateral lemniscus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Inferior colliculi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VI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MGB, inf colliculus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VII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Auditory cortex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457200" y="0"/>
            <a:ext cx="8229600" cy="762000"/>
          </a:xfrm>
        </p:spPr>
        <p:txBody>
          <a:bodyPr/>
          <a:lstStyle/>
          <a:p>
            <a:pPr eaLnBrk="1" hangingPunct="1">
              <a:defRPr/>
            </a:pPr>
            <a:r>
              <a:rPr lang="en-US" dirty="0" smtClean="0">
                <a:solidFill>
                  <a:schemeClr val="accent1">
                    <a:lumMod val="60000"/>
                    <a:lumOff val="40000"/>
                  </a:schemeClr>
                </a:solidFill>
              </a:rPr>
              <a:t>NORMAL VALUES OF BAEPS</a:t>
            </a:r>
          </a:p>
        </p:txBody>
      </p:sp>
      <p:graphicFrame>
        <p:nvGraphicFramePr>
          <p:cNvPr id="96430" name="Group 174"/>
          <p:cNvGraphicFramePr>
            <a:graphicFrameLocks noGrp="1"/>
          </p:cNvGraphicFramePr>
          <p:nvPr>
            <p:ph sz="half" idx="1"/>
          </p:nvPr>
        </p:nvGraphicFramePr>
        <p:xfrm>
          <a:off x="457200" y="685800"/>
          <a:ext cx="4495800" cy="6172201"/>
        </p:xfrm>
        <a:graphic>
          <a:graphicData uri="http://schemas.openxmlformats.org/drawingml/2006/table">
            <a:tbl>
              <a:tblPr/>
              <a:tblGrid>
                <a:gridCol w="2071688"/>
                <a:gridCol w="2424112"/>
              </a:tblGrid>
              <a:tr h="1403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Wave (latency 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Chiappa et al (1979)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1.7+- 0.15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2.8 +- 0.17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3.9 +- 0.19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5.1 +- 0.24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5.7+- 0.25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VI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7.3 +_ 0.29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I-III IPL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2.1 +- 0.15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III-V IPL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1.9 +_ 0.18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I-V IPL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4.0 +_ 0.23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6429" name="Group 173"/>
          <p:cNvGraphicFramePr>
            <a:graphicFrameLocks noGrp="1"/>
          </p:cNvGraphicFramePr>
          <p:nvPr>
            <p:ph sz="half" idx="2"/>
          </p:nvPr>
        </p:nvGraphicFramePr>
        <p:xfrm>
          <a:off x="5410200" y="1066800"/>
          <a:ext cx="3276600" cy="5705475"/>
        </p:xfrm>
        <a:graphic>
          <a:graphicData uri="http://schemas.openxmlformats.org/drawingml/2006/table">
            <a:tbl>
              <a:tblPr/>
              <a:tblGrid>
                <a:gridCol w="3276600"/>
              </a:tblGrid>
              <a:tr h="990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AIIMS , EPS LAB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4. 16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6.03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2.16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4.24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ABNORMAL BAEPS</a:t>
            </a:r>
          </a:p>
        </p:txBody>
      </p:sp>
      <p:sp>
        <p:nvSpPr>
          <p:cNvPr id="109571" name="Rectangle 3"/>
          <p:cNvSpPr>
            <a:spLocks noGrp="1" noChangeArrowheads="1"/>
          </p:cNvSpPr>
          <p:nvPr>
            <p:ph type="body" idx="1"/>
          </p:nvPr>
        </p:nvSpPr>
        <p:spPr/>
        <p:txBody>
          <a:bodyPr/>
          <a:lstStyle/>
          <a:p>
            <a:pPr eaLnBrk="1" hangingPunct="1">
              <a:defRPr/>
            </a:pPr>
            <a:r>
              <a:rPr lang="en-US" dirty="0" smtClean="0"/>
              <a:t>1-Absence of waveforms</a:t>
            </a:r>
          </a:p>
          <a:p>
            <a:pPr eaLnBrk="1" hangingPunct="1">
              <a:defRPr/>
            </a:pPr>
            <a:r>
              <a:rPr lang="en-US" dirty="0" smtClean="0"/>
              <a:t>2-Abnormal absolute or inter peak latencies</a:t>
            </a:r>
          </a:p>
          <a:p>
            <a:pPr eaLnBrk="1" hangingPunct="1">
              <a:defRPr/>
            </a:pPr>
            <a:r>
              <a:rPr lang="en-US" dirty="0" smtClean="0"/>
              <a:t>3-Amplitude ratio abnormalities</a:t>
            </a:r>
          </a:p>
          <a:p>
            <a:pPr eaLnBrk="1" hangingPunct="1">
              <a:defRPr/>
            </a:pPr>
            <a:r>
              <a:rPr lang="en-US" dirty="0" smtClean="0"/>
              <a:t>4- Right to left asymmetry</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6866" name="Rectangle 2"/>
          <p:cNvSpPr>
            <a:spLocks noGrp="1" noRot="1" noChangeArrowheads="1"/>
          </p:cNvSpPr>
          <p:nvPr>
            <p:ph type="title"/>
          </p:nvPr>
        </p:nvSpPr>
        <p:spPr>
          <a:xfrm>
            <a:off x="228600" y="228600"/>
            <a:ext cx="8915400" cy="1524000"/>
          </a:xfrm>
        </p:spPr>
        <p:txBody>
          <a:bodyPr/>
          <a:lstStyle/>
          <a:p>
            <a:pPr eaLnBrk="1" hangingPunct="1">
              <a:defRPr/>
            </a:pPr>
            <a:r>
              <a:rPr lang="en-US" sz="2800" dirty="0" smtClean="0">
                <a:solidFill>
                  <a:schemeClr val="tx1"/>
                </a:solidFill>
              </a:rPr>
              <a:t>Evoked potentials monitoring can be classified  according to the type of stimulation used</a:t>
            </a:r>
          </a:p>
        </p:txBody>
      </p:sp>
      <p:sp>
        <p:nvSpPr>
          <p:cNvPr id="676867" name="Rectangle 3"/>
          <p:cNvSpPr>
            <a:spLocks noGrp="1" noChangeArrowheads="1"/>
          </p:cNvSpPr>
          <p:nvPr>
            <p:ph type="body" idx="1"/>
          </p:nvPr>
        </p:nvSpPr>
        <p:spPr>
          <a:xfrm>
            <a:off x="228600" y="1600200"/>
            <a:ext cx="8534400" cy="4724400"/>
          </a:xfrm>
          <a:solidFill>
            <a:srgbClr val="0000CC"/>
          </a:solidFill>
        </p:spPr>
        <p:txBody>
          <a:bodyPr/>
          <a:lstStyle/>
          <a:p>
            <a:pPr eaLnBrk="1" hangingPunct="1">
              <a:defRPr/>
            </a:pPr>
            <a:r>
              <a:rPr lang="en-US" sz="2800" dirty="0" smtClean="0">
                <a:solidFill>
                  <a:schemeClr val="tx2"/>
                </a:solidFill>
                <a:latin typeface="+mj-lt"/>
              </a:rPr>
              <a:t>1- Visual-evoked potentials   (VEPs)</a:t>
            </a:r>
          </a:p>
          <a:p>
            <a:pPr eaLnBrk="1" hangingPunct="1">
              <a:defRPr/>
            </a:pPr>
            <a:endParaRPr lang="en-US" sz="2800" dirty="0" smtClean="0">
              <a:solidFill>
                <a:schemeClr val="tx2"/>
              </a:solidFill>
              <a:latin typeface="+mj-lt"/>
            </a:endParaRPr>
          </a:p>
          <a:p>
            <a:pPr eaLnBrk="1" hangingPunct="1">
              <a:defRPr/>
            </a:pPr>
            <a:r>
              <a:rPr lang="en-US" sz="2800" dirty="0" smtClean="0">
                <a:solidFill>
                  <a:schemeClr val="tx2"/>
                </a:solidFill>
                <a:latin typeface="+mj-lt"/>
              </a:rPr>
              <a:t>2- Brainstem auditory-evoked potentials   (BAEPs )</a:t>
            </a:r>
          </a:p>
          <a:p>
            <a:pPr eaLnBrk="1" hangingPunct="1">
              <a:defRPr/>
            </a:pPr>
            <a:endParaRPr lang="en-US" sz="2800" dirty="0" smtClean="0">
              <a:solidFill>
                <a:schemeClr val="tx2"/>
              </a:solidFill>
              <a:latin typeface="+mj-lt"/>
            </a:endParaRPr>
          </a:p>
          <a:p>
            <a:pPr eaLnBrk="1" hangingPunct="1">
              <a:defRPr/>
            </a:pPr>
            <a:r>
              <a:rPr lang="en-US" sz="2800" dirty="0" smtClean="0">
                <a:solidFill>
                  <a:schemeClr val="tx2"/>
                </a:solidFill>
                <a:latin typeface="+mj-lt"/>
              </a:rPr>
              <a:t>3- Somatosensory-evoked potentials   (SSEPs )</a:t>
            </a:r>
          </a:p>
          <a:p>
            <a:pPr eaLnBrk="1" hangingPunct="1">
              <a:defRPr/>
            </a:pPr>
            <a:endParaRPr lang="en-US" sz="2800" dirty="0" smtClean="0">
              <a:solidFill>
                <a:schemeClr val="tx2"/>
              </a:solidFill>
              <a:latin typeface="+mj-lt"/>
            </a:endParaRPr>
          </a:p>
          <a:p>
            <a:pPr eaLnBrk="1" hangingPunct="1">
              <a:defRPr/>
            </a:pPr>
            <a:r>
              <a:rPr lang="en-US" sz="2800" dirty="0" smtClean="0">
                <a:solidFill>
                  <a:schemeClr val="tx2"/>
                </a:solidFill>
                <a:latin typeface="+mj-lt"/>
              </a:rPr>
              <a:t>4- Motor evoked Potentials  (MEPS)</a:t>
            </a:r>
          </a:p>
          <a:p>
            <a:pPr eaLnBrk="1" hangingPunct="1">
              <a:defRPr/>
            </a:pPr>
            <a:endParaRPr lang="en-US" sz="2800" dirty="0" smtClean="0">
              <a:solidFill>
                <a:schemeClr val="tx2"/>
              </a:solidFill>
              <a:latin typeface="+mj-lt"/>
            </a:endParaRPr>
          </a:p>
          <a:p>
            <a:pPr eaLnBrk="1" hangingPunct="1">
              <a:defRPr/>
            </a:pPr>
            <a:r>
              <a:rPr lang="en-US" sz="2800" dirty="0" smtClean="0">
                <a:solidFill>
                  <a:schemeClr val="tx2"/>
                </a:solidFill>
                <a:latin typeface="+mj-lt"/>
              </a:rPr>
              <a:t>5- Cognitive evoked potentials (ERPs)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pPr eaLnBrk="1" hangingPunct="1">
              <a:defRPr/>
            </a:pPr>
            <a:r>
              <a:rPr lang="en-US" sz="4000" dirty="0" smtClean="0">
                <a:solidFill>
                  <a:schemeClr val="accent1">
                    <a:lumMod val="60000"/>
                    <a:lumOff val="40000"/>
                  </a:schemeClr>
                </a:solidFill>
              </a:rPr>
              <a:t>CLINICAL INTERPRETATION </a:t>
            </a:r>
          </a:p>
        </p:txBody>
      </p:sp>
      <p:sp>
        <p:nvSpPr>
          <p:cNvPr id="191491" name="Rectangle 3"/>
          <p:cNvSpPr>
            <a:spLocks noGrp="1" noChangeArrowheads="1"/>
          </p:cNvSpPr>
          <p:nvPr>
            <p:ph type="body" idx="1"/>
          </p:nvPr>
        </p:nvSpPr>
        <p:spPr/>
        <p:txBody>
          <a:bodyPr/>
          <a:lstStyle/>
          <a:p>
            <a:pPr eaLnBrk="1" hangingPunct="1">
              <a:defRPr/>
            </a:pPr>
            <a:r>
              <a:rPr lang="en-US" sz="2800" dirty="0" smtClean="0"/>
              <a:t>Assess-</a:t>
            </a:r>
          </a:p>
          <a:p>
            <a:pPr eaLnBrk="1" hangingPunct="1">
              <a:defRPr/>
            </a:pPr>
            <a:r>
              <a:rPr lang="en-US" sz="2800" dirty="0" smtClean="0"/>
              <a:t>1-Peak latencies of all wave </a:t>
            </a:r>
          </a:p>
          <a:p>
            <a:pPr eaLnBrk="1" hangingPunct="1">
              <a:defRPr/>
            </a:pPr>
            <a:r>
              <a:rPr lang="en-US" sz="2800" dirty="0" smtClean="0"/>
              <a:t>2- inter peak latencies of I-III,III-IV,I-V </a:t>
            </a:r>
          </a:p>
          <a:p>
            <a:pPr eaLnBrk="1" hangingPunct="1">
              <a:defRPr/>
            </a:pPr>
            <a:r>
              <a:rPr lang="en-US" sz="2800" dirty="0" smtClean="0"/>
              <a:t>3- IV/V:I amplitude ratio,</a:t>
            </a:r>
          </a:p>
          <a:p>
            <a:pPr eaLnBrk="1" hangingPunct="1">
              <a:defRPr/>
            </a:pPr>
            <a:r>
              <a:rPr lang="en-US" sz="2800" dirty="0" smtClean="0"/>
              <a:t>4-RT/LT Asymmetry</a:t>
            </a:r>
          </a:p>
          <a:p>
            <a:pPr eaLnBrk="1" hangingPunct="1">
              <a:defRPr/>
            </a:pPr>
            <a:r>
              <a:rPr lang="en-US" sz="2800" dirty="0" smtClean="0"/>
              <a:t>Limit of normal range-2.5-3 SD from mean of normative data.</a:t>
            </a:r>
          </a:p>
          <a:p>
            <a:pPr eaLnBrk="1" hangingPunct="1">
              <a:defRPr/>
            </a:pPr>
            <a:r>
              <a:rPr lang="en-US" sz="2800" dirty="0" smtClean="0"/>
              <a:t>Wave- I-if absent –reflect peripheral auditory dysfunction (conductive /cochlear)</a:t>
            </a:r>
          </a:p>
          <a:p>
            <a:pPr eaLnBrk="1" hangingPunct="1">
              <a:defRPr/>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5266"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Inter peak latencies BAEPs</a:t>
            </a:r>
          </a:p>
        </p:txBody>
      </p:sp>
      <p:sp>
        <p:nvSpPr>
          <p:cNvPr id="395267" name="Rectangle 3"/>
          <p:cNvSpPr>
            <a:spLocks noGrp="1" noChangeArrowheads="1"/>
          </p:cNvSpPr>
          <p:nvPr>
            <p:ph type="body" idx="1"/>
          </p:nvPr>
        </p:nvSpPr>
        <p:spPr>
          <a:xfrm>
            <a:off x="457200" y="1600200"/>
            <a:ext cx="8458200" cy="4525963"/>
          </a:xfrm>
        </p:spPr>
        <p:txBody>
          <a:bodyPr/>
          <a:lstStyle/>
          <a:p>
            <a:pPr eaLnBrk="1" hangingPunct="1">
              <a:lnSpc>
                <a:spcPct val="90000"/>
              </a:lnSpc>
              <a:defRPr/>
            </a:pPr>
            <a:r>
              <a:rPr lang="en-US" sz="2800" dirty="0" smtClean="0"/>
              <a:t>I-III inter peak latency- reflect abn within  neural auditory pathway b/t  </a:t>
            </a:r>
            <a:r>
              <a:rPr lang="en-US" sz="2800" b="1" dirty="0" smtClean="0">
                <a:solidFill>
                  <a:srgbClr val="FFFF00"/>
                </a:solidFill>
              </a:rPr>
              <a:t>distal 8</a:t>
            </a:r>
            <a:r>
              <a:rPr lang="en-US" sz="2800" b="1" baseline="30000" dirty="0" smtClean="0">
                <a:solidFill>
                  <a:srgbClr val="FFFF00"/>
                </a:solidFill>
              </a:rPr>
              <a:t>th</a:t>
            </a:r>
            <a:r>
              <a:rPr lang="en-US" sz="2800" b="1" dirty="0" smtClean="0">
                <a:solidFill>
                  <a:srgbClr val="FFFF00"/>
                </a:solidFill>
              </a:rPr>
              <a:t> nerve</a:t>
            </a:r>
            <a:r>
              <a:rPr lang="en-US" sz="2800" dirty="0" smtClean="0">
                <a:solidFill>
                  <a:srgbClr val="FFFF00"/>
                </a:solidFill>
              </a:rPr>
              <a:t> and </a:t>
            </a:r>
            <a:r>
              <a:rPr lang="en-US" sz="2800" b="1" dirty="0" smtClean="0">
                <a:solidFill>
                  <a:srgbClr val="FFFF00"/>
                </a:solidFill>
              </a:rPr>
              <a:t>lower pons</a:t>
            </a:r>
            <a:r>
              <a:rPr lang="en-US" sz="2800" dirty="0" smtClean="0"/>
              <a:t> , abn in acoustic neuroma /demyelinating/vascular lesion of brainstem.</a:t>
            </a:r>
          </a:p>
          <a:p>
            <a:pPr eaLnBrk="1" hangingPunct="1">
              <a:lnSpc>
                <a:spcPct val="90000"/>
              </a:lnSpc>
              <a:defRPr/>
            </a:pPr>
            <a:r>
              <a:rPr lang="en-US" sz="2800" dirty="0" smtClean="0"/>
              <a:t>III –V inter peak latency-  reflect abn within  neural auditory pathway b/t  </a:t>
            </a:r>
            <a:r>
              <a:rPr lang="en-US" sz="2800" b="1" dirty="0" smtClean="0">
                <a:solidFill>
                  <a:srgbClr val="FFFF00"/>
                </a:solidFill>
              </a:rPr>
              <a:t>lower pons</a:t>
            </a:r>
            <a:r>
              <a:rPr lang="en-US" sz="2800" dirty="0" smtClean="0">
                <a:solidFill>
                  <a:srgbClr val="FFFF00"/>
                </a:solidFill>
              </a:rPr>
              <a:t> and </a:t>
            </a:r>
            <a:r>
              <a:rPr lang="en-US" sz="2800" b="1" dirty="0" smtClean="0">
                <a:solidFill>
                  <a:srgbClr val="FFFF00"/>
                </a:solidFill>
              </a:rPr>
              <a:t>midbrain </a:t>
            </a:r>
            <a:r>
              <a:rPr lang="en-US" sz="2800" dirty="0" smtClean="0"/>
              <a:t>, but  it should be interpretated with  IV/V:I amplitude ratio abnormailty. </a:t>
            </a:r>
          </a:p>
          <a:p>
            <a:pPr eaLnBrk="1" hangingPunct="1">
              <a:lnSpc>
                <a:spcPct val="90000"/>
              </a:lnSpc>
              <a:defRPr/>
            </a:pPr>
            <a:r>
              <a:rPr lang="en-US" sz="2800" dirty="0" smtClean="0"/>
              <a:t>I-V inter peak latency- reflect abn within  neural auditory pathway b/t  </a:t>
            </a:r>
            <a:r>
              <a:rPr lang="en-US" sz="2800" b="1" dirty="0" smtClean="0">
                <a:solidFill>
                  <a:srgbClr val="FFFF00"/>
                </a:solidFill>
              </a:rPr>
              <a:t>distal 8</a:t>
            </a:r>
            <a:r>
              <a:rPr lang="en-US" sz="2800" b="1" baseline="30000" dirty="0" smtClean="0">
                <a:solidFill>
                  <a:srgbClr val="FFFF00"/>
                </a:solidFill>
              </a:rPr>
              <a:t>th</a:t>
            </a:r>
            <a:r>
              <a:rPr lang="en-US" sz="2800" dirty="0" smtClean="0">
                <a:solidFill>
                  <a:srgbClr val="FFFF00"/>
                </a:solidFill>
              </a:rPr>
              <a:t> nerve and </a:t>
            </a:r>
            <a:r>
              <a:rPr lang="en-US" sz="2800" b="1" dirty="0" smtClean="0">
                <a:solidFill>
                  <a:srgbClr val="FFFF00"/>
                </a:solidFill>
              </a:rPr>
              <a:t>midbrain</a:t>
            </a:r>
            <a:r>
              <a:rPr lang="en-US" sz="2800" dirty="0" smtClean="0">
                <a:solidFill>
                  <a:srgbClr val="FFFF00"/>
                </a:solidFill>
              </a:rPr>
              <a:t>.</a:t>
            </a:r>
          </a:p>
          <a:p>
            <a:pPr eaLnBrk="1" hangingPunct="1">
              <a:lnSpc>
                <a:spcPct val="90000"/>
              </a:lnSpc>
              <a:defRPr/>
            </a:pPr>
            <a:endParaRPr lang="en-US" sz="2800" dirty="0" smtClean="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2"/>
          <p:cNvSpPr>
            <a:spLocks noGrp="1" noRot="1" noChangeArrowheads="1"/>
          </p:cNvSpPr>
          <p:nvPr>
            <p:ph type="title"/>
          </p:nvPr>
        </p:nvSpPr>
        <p:spPr/>
        <p:txBody>
          <a:bodyPr/>
          <a:lstStyle/>
          <a:p>
            <a:pPr eaLnBrk="1" hangingPunct="1">
              <a:defRPr/>
            </a:pPr>
            <a:r>
              <a:rPr lang="en-US" sz="4000" dirty="0" smtClean="0">
                <a:solidFill>
                  <a:schemeClr val="accent1">
                    <a:lumMod val="60000"/>
                    <a:lumOff val="40000"/>
                  </a:schemeClr>
                </a:solidFill>
              </a:rPr>
              <a:t>AMPLITUDE RATIO  OF BAEPS</a:t>
            </a:r>
          </a:p>
        </p:txBody>
      </p:sp>
      <p:sp>
        <p:nvSpPr>
          <p:cNvPr id="229379" name="Rectangle 3"/>
          <p:cNvSpPr>
            <a:spLocks noGrp="1" noChangeArrowheads="1"/>
          </p:cNvSpPr>
          <p:nvPr>
            <p:ph type="body" idx="1"/>
          </p:nvPr>
        </p:nvSpPr>
        <p:spPr/>
        <p:txBody>
          <a:bodyPr/>
          <a:lstStyle/>
          <a:p>
            <a:pPr eaLnBrk="1" hangingPunct="1">
              <a:defRPr/>
            </a:pPr>
            <a:r>
              <a:rPr lang="en-US" sz="2800" dirty="0" smtClean="0"/>
              <a:t>Amplitude ratio IV/V:I amplitude ratio- reflect abn within  neural auditory pathway b/t  distal 8</a:t>
            </a:r>
            <a:r>
              <a:rPr lang="en-US" sz="2800" baseline="30000" dirty="0" smtClean="0"/>
              <a:t>th</a:t>
            </a:r>
            <a:r>
              <a:rPr lang="en-US" sz="2800" dirty="0" smtClean="0"/>
              <a:t> nerve  and midbrain. </a:t>
            </a:r>
          </a:p>
          <a:p>
            <a:pPr eaLnBrk="1" hangingPunct="1">
              <a:defRPr/>
            </a:pPr>
            <a:r>
              <a:rPr lang="en-US" sz="2800" dirty="0" smtClean="0"/>
              <a:t>NORMAL VALUE-50-300%</a:t>
            </a:r>
          </a:p>
          <a:p>
            <a:pPr eaLnBrk="1" hangingPunct="1">
              <a:defRPr/>
            </a:pPr>
            <a:r>
              <a:rPr lang="en-US" sz="2800" dirty="0" smtClean="0"/>
              <a:t>IN </a:t>
            </a:r>
            <a:r>
              <a:rPr lang="en-US" sz="2800" dirty="0" smtClean="0">
                <a:solidFill>
                  <a:srgbClr val="FF0000"/>
                </a:solidFill>
              </a:rPr>
              <a:t>CENTRAL</a:t>
            </a:r>
            <a:r>
              <a:rPr lang="en-US" sz="2800" dirty="0" smtClean="0"/>
              <a:t> AUDITORY DYSFUNCTION-  wave V amplitude is low, </a:t>
            </a:r>
            <a:r>
              <a:rPr lang="en-US" sz="2800" dirty="0" smtClean="0">
                <a:solidFill>
                  <a:srgbClr val="FF0000"/>
                </a:solidFill>
              </a:rPr>
              <a:t>ratio &lt; 50 %</a:t>
            </a:r>
          </a:p>
          <a:p>
            <a:pPr eaLnBrk="1" hangingPunct="1">
              <a:defRPr/>
            </a:pPr>
            <a:r>
              <a:rPr lang="en-US" sz="2800" dirty="0" smtClean="0"/>
              <a:t>IN </a:t>
            </a:r>
            <a:r>
              <a:rPr lang="en-US" sz="2800" dirty="0" smtClean="0">
                <a:solidFill>
                  <a:srgbClr val="FF0000"/>
                </a:solidFill>
              </a:rPr>
              <a:t>PERIPHERAL </a:t>
            </a:r>
            <a:r>
              <a:rPr lang="en-US" sz="2800" dirty="0" smtClean="0"/>
              <a:t>AUDITORY DYSFUNCTION-wave I amplitude low , </a:t>
            </a:r>
            <a:r>
              <a:rPr lang="en-US" sz="2800" dirty="0" smtClean="0">
                <a:solidFill>
                  <a:srgbClr val="FF0000"/>
                </a:solidFill>
              </a:rPr>
              <a:t>ratio &gt;300%</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42"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BAEPs</a:t>
            </a:r>
          </a:p>
        </p:txBody>
      </p:sp>
      <p:pic>
        <p:nvPicPr>
          <p:cNvPr id="44035" name="Picture 3" descr="ecn fig 15-02"/>
          <p:cNvPicPr>
            <a:picLocks noChangeAspect="1" noChangeArrowheads="1"/>
          </p:cNvPicPr>
          <p:nvPr/>
        </p:nvPicPr>
        <p:blipFill>
          <a:blip r:embed="rId3"/>
          <a:srcRect/>
          <a:stretch>
            <a:fillRect/>
          </a:stretch>
        </p:blipFill>
        <p:spPr bwMode="auto">
          <a:xfrm>
            <a:off x="0" y="1341438"/>
            <a:ext cx="9144000" cy="5516562"/>
          </a:xfrm>
          <a:prstGeom prst="rect">
            <a:avLst/>
          </a:prstGeom>
          <a:noFill/>
          <a:ln w="9525">
            <a:noFill/>
            <a:miter lim="800000"/>
            <a:headEnd/>
            <a:tailEnd/>
          </a:ln>
        </p:spPr>
      </p:pic>
      <p:sp>
        <p:nvSpPr>
          <p:cNvPr id="44036" name="Text Box 4"/>
          <p:cNvSpPr txBox="1">
            <a:spLocks noChangeArrowheads="1"/>
          </p:cNvSpPr>
          <p:nvPr/>
        </p:nvSpPr>
        <p:spPr bwMode="auto">
          <a:xfrm>
            <a:off x="1476375" y="4005263"/>
            <a:ext cx="2230438" cy="650875"/>
          </a:xfrm>
          <a:prstGeom prst="rect">
            <a:avLst/>
          </a:prstGeom>
          <a:noFill/>
          <a:ln w="9525">
            <a:solidFill>
              <a:schemeClr val="tx1"/>
            </a:solidFill>
            <a:miter lim="800000"/>
            <a:headEnd/>
            <a:tailEnd/>
          </a:ln>
        </p:spPr>
        <p:txBody>
          <a:bodyPr>
            <a:spAutoFit/>
          </a:bodyPr>
          <a:lstStyle/>
          <a:p>
            <a:pPr algn="ctr">
              <a:spcBef>
                <a:spcPct val="50000"/>
              </a:spcBef>
            </a:pPr>
            <a:r>
              <a:rPr lang="en-US" b="1" dirty="0">
                <a:solidFill>
                  <a:srgbClr val="B40000"/>
                </a:solidFill>
                <a:latin typeface="Arial" charset="0"/>
              </a:rPr>
              <a:t>lesion of the lower brainstem</a:t>
            </a:r>
            <a:r>
              <a:rPr lang="en-US" dirty="0">
                <a:solidFill>
                  <a:srgbClr val="B40000"/>
                </a:solidFill>
                <a:latin typeface="Arial" charset="0"/>
              </a:rPr>
              <a:t> </a:t>
            </a:r>
          </a:p>
        </p:txBody>
      </p:sp>
      <p:sp>
        <p:nvSpPr>
          <p:cNvPr id="44037" name="Line 5"/>
          <p:cNvSpPr>
            <a:spLocks noChangeShapeType="1"/>
          </p:cNvSpPr>
          <p:nvPr/>
        </p:nvSpPr>
        <p:spPr bwMode="auto">
          <a:xfrm>
            <a:off x="2700338" y="4652963"/>
            <a:ext cx="792162" cy="360362"/>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ecn fig 15-03"/>
          <p:cNvPicPr>
            <a:picLocks noChangeAspect="1" noChangeArrowheads="1"/>
          </p:cNvPicPr>
          <p:nvPr/>
        </p:nvPicPr>
        <p:blipFill>
          <a:blip r:embed="rId3"/>
          <a:srcRect/>
          <a:stretch>
            <a:fillRect/>
          </a:stretch>
        </p:blipFill>
        <p:spPr bwMode="auto">
          <a:xfrm>
            <a:off x="0" y="1198563"/>
            <a:ext cx="9144000" cy="5659437"/>
          </a:xfrm>
          <a:prstGeom prst="rect">
            <a:avLst/>
          </a:prstGeom>
          <a:noFill/>
          <a:ln w="9525">
            <a:noFill/>
            <a:miter lim="800000"/>
            <a:headEnd/>
            <a:tailEnd/>
          </a:ln>
        </p:spPr>
      </p:pic>
      <p:sp>
        <p:nvSpPr>
          <p:cNvPr id="626691" name="Rectangle 3"/>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BAEPs</a:t>
            </a:r>
          </a:p>
        </p:txBody>
      </p:sp>
      <p:grpSp>
        <p:nvGrpSpPr>
          <p:cNvPr id="45060" name="Group 4"/>
          <p:cNvGrpSpPr>
            <a:grpSpLocks/>
          </p:cNvGrpSpPr>
          <p:nvPr/>
        </p:nvGrpSpPr>
        <p:grpSpPr bwMode="auto">
          <a:xfrm>
            <a:off x="3925888" y="4221163"/>
            <a:ext cx="2230437" cy="1008062"/>
            <a:chOff x="930" y="2523"/>
            <a:chExt cx="1405" cy="635"/>
          </a:xfrm>
        </p:grpSpPr>
        <p:sp>
          <p:nvSpPr>
            <p:cNvPr id="45061" name="Text Box 5"/>
            <p:cNvSpPr txBox="1">
              <a:spLocks noChangeArrowheads="1"/>
            </p:cNvSpPr>
            <p:nvPr/>
          </p:nvSpPr>
          <p:spPr bwMode="auto">
            <a:xfrm>
              <a:off x="930" y="2523"/>
              <a:ext cx="1405" cy="410"/>
            </a:xfrm>
            <a:prstGeom prst="rect">
              <a:avLst/>
            </a:prstGeom>
            <a:noFill/>
            <a:ln w="9525">
              <a:solidFill>
                <a:schemeClr val="tx1"/>
              </a:solidFill>
              <a:miter lim="800000"/>
              <a:headEnd/>
              <a:tailEnd/>
            </a:ln>
          </p:spPr>
          <p:txBody>
            <a:bodyPr>
              <a:spAutoFit/>
            </a:bodyPr>
            <a:lstStyle/>
            <a:p>
              <a:pPr algn="ctr">
                <a:spcBef>
                  <a:spcPct val="50000"/>
                </a:spcBef>
              </a:pPr>
              <a:r>
                <a:rPr lang="en-US" b="1" dirty="0">
                  <a:solidFill>
                    <a:srgbClr val="B40000"/>
                  </a:solidFill>
                  <a:latin typeface="Arial" charset="0"/>
                </a:rPr>
                <a:t>lesion of the upper brainstem</a:t>
              </a:r>
              <a:r>
                <a:rPr lang="en-US" dirty="0">
                  <a:solidFill>
                    <a:srgbClr val="B40000"/>
                  </a:solidFill>
                  <a:latin typeface="Arial" charset="0"/>
                </a:rPr>
                <a:t> </a:t>
              </a:r>
            </a:p>
          </p:txBody>
        </p:sp>
        <p:sp>
          <p:nvSpPr>
            <p:cNvPr id="45062" name="Line 6"/>
            <p:cNvSpPr>
              <a:spLocks noChangeShapeType="1"/>
            </p:cNvSpPr>
            <p:nvPr/>
          </p:nvSpPr>
          <p:spPr bwMode="auto">
            <a:xfrm>
              <a:off x="1701" y="2931"/>
              <a:ext cx="499" cy="227"/>
            </a:xfrm>
            <a:prstGeom prst="line">
              <a:avLst/>
            </a:prstGeom>
            <a:noFill/>
            <a:ln w="9525">
              <a:solidFill>
                <a:schemeClr val="tx1"/>
              </a:solidFill>
              <a:round/>
              <a:headEnd/>
              <a:tailEnd type="triangle" w="med" len="med"/>
            </a:ln>
          </p:spPr>
          <p:txBody>
            <a:bodyPr/>
            <a:lstStyle/>
            <a:p>
              <a:endParaRPr lang="en-US" dirty="0"/>
            </a:p>
          </p:txBody>
        </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Rectangle 2"/>
          <p:cNvSpPr>
            <a:spLocks noGrp="1" noRot="1" noChangeArrowheads="1"/>
          </p:cNvSpPr>
          <p:nvPr>
            <p:ph type="title"/>
          </p:nvPr>
        </p:nvSpPr>
        <p:spPr>
          <a:xfrm>
            <a:off x="457200" y="533400"/>
            <a:ext cx="8229600" cy="4800600"/>
          </a:xfrm>
        </p:spPr>
        <p:txBody>
          <a:bodyPr/>
          <a:lstStyle/>
          <a:p>
            <a:pPr eaLnBrk="1" hangingPunct="1">
              <a:defRPr/>
            </a:pPr>
            <a:r>
              <a:rPr lang="en-US" dirty="0" smtClean="0">
                <a:solidFill>
                  <a:schemeClr val="accent1">
                    <a:lumMod val="60000"/>
                    <a:lumOff val="40000"/>
                  </a:schemeClr>
                </a:solidFill>
              </a:rPr>
              <a:t>QUESTION-5 </a:t>
            </a:r>
            <a:br>
              <a:rPr lang="en-US" dirty="0" smtClean="0">
                <a:solidFill>
                  <a:schemeClr val="accent1">
                    <a:lumMod val="60000"/>
                    <a:lumOff val="40000"/>
                  </a:schemeClr>
                </a:solidFill>
              </a:rPr>
            </a:br>
            <a:endParaRPr lang="en-US" dirty="0" smtClean="0">
              <a:solidFill>
                <a:schemeClr val="accent1">
                  <a:lumMod val="60000"/>
                  <a:lumOff val="40000"/>
                </a:schemeClr>
              </a:solidFill>
            </a:endParaRPr>
          </a:p>
        </p:txBody>
      </p:sp>
      <p:sp>
        <p:nvSpPr>
          <p:cNvPr id="478211" name="Rectangle 3"/>
          <p:cNvSpPr>
            <a:spLocks noGrp="1" noChangeArrowheads="1"/>
          </p:cNvSpPr>
          <p:nvPr>
            <p:ph type="body" idx="1"/>
          </p:nvPr>
        </p:nvSpPr>
        <p:spPr>
          <a:xfrm>
            <a:off x="4800600" y="4114800"/>
            <a:ext cx="8229600" cy="4525963"/>
          </a:xfrm>
        </p:spPr>
        <p:txBody>
          <a:bodyPr/>
          <a:lstStyle/>
          <a:p>
            <a:pPr eaLnBrk="1" hangingPunct="1">
              <a:buFont typeface="Wingdings" pitchFamily="2" charset="2"/>
              <a:buNone/>
              <a:defRPr/>
            </a:pP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4" descr="Tra13"/>
          <p:cNvPicPr>
            <a:picLocks noGrp="1" noChangeAspect="1" noChangeArrowheads="1"/>
          </p:cNvPicPr>
          <p:nvPr>
            <p:ph type="body" idx="4294967295"/>
          </p:nvPr>
        </p:nvPicPr>
        <p:blipFill>
          <a:blip r:embed="rId3"/>
          <a:srcRect/>
          <a:stretch>
            <a:fillRect/>
          </a:stretch>
        </p:blipFill>
        <p:spPr>
          <a:xfrm>
            <a:off x="457200" y="2819400"/>
            <a:ext cx="3505200" cy="3581400"/>
          </a:xfrm>
          <a:noFill/>
        </p:spPr>
      </p:pic>
      <p:pic>
        <p:nvPicPr>
          <p:cNvPr id="47107" name="Picture 5" descr="Tra12"/>
          <p:cNvPicPr>
            <a:picLocks noChangeAspect="1" noChangeArrowheads="1"/>
          </p:cNvPicPr>
          <p:nvPr/>
        </p:nvPicPr>
        <p:blipFill>
          <a:blip r:embed="rId4"/>
          <a:srcRect/>
          <a:stretch>
            <a:fillRect/>
          </a:stretch>
        </p:blipFill>
        <p:spPr bwMode="auto">
          <a:xfrm>
            <a:off x="4495800" y="2895600"/>
            <a:ext cx="3505200" cy="3429000"/>
          </a:xfrm>
          <a:prstGeom prst="rect">
            <a:avLst/>
          </a:prstGeom>
          <a:noFill/>
          <a:ln w="9525">
            <a:noFill/>
            <a:miter lim="800000"/>
            <a:headEnd/>
            <a:tailEnd/>
          </a:ln>
        </p:spPr>
      </p:pic>
      <p:graphicFrame>
        <p:nvGraphicFramePr>
          <p:cNvPr id="439719" name="Group 423"/>
          <p:cNvGraphicFramePr>
            <a:graphicFrameLocks noGrp="1"/>
          </p:cNvGraphicFramePr>
          <p:nvPr>
            <p:ph idx="1"/>
          </p:nvPr>
        </p:nvGraphicFramePr>
        <p:xfrm>
          <a:off x="457200" y="685800"/>
          <a:ext cx="8229600" cy="2225039"/>
        </p:xfrm>
        <a:graphic>
          <a:graphicData uri="http://schemas.openxmlformats.org/drawingml/2006/table">
            <a:tbl>
              <a:tblPr/>
              <a:tblGrid>
                <a:gridCol w="1766888"/>
                <a:gridCol w="792162"/>
                <a:gridCol w="717550"/>
                <a:gridCol w="182563"/>
                <a:gridCol w="684212"/>
                <a:gridCol w="792163"/>
                <a:gridCol w="792162"/>
                <a:gridCol w="866775"/>
                <a:gridCol w="792163"/>
                <a:gridCol w="842962"/>
              </a:tblGrid>
              <a:tr h="23018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Protocol / Run</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III</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I-III</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III-V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I-I'</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V-V'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µV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µV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gridSpan="10">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  - BAER</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8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 </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4.02</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5.76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4.20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2.46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1.74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0.22</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0.38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 </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3.92</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5.66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4.20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2.46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1.74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0.12</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0.72</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gridSpan="10">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  - BAER</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145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 </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1.76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4.22</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5.62</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3.86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2.46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0.32</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0.74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 </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1.78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4.30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5.56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3.78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2.52</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0.15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0.61</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2306" name="Rectangle 2"/>
          <p:cNvSpPr>
            <a:spLocks noGrp="1" noRot="1" noChangeArrowheads="1"/>
          </p:cNvSpPr>
          <p:nvPr>
            <p:ph type="title"/>
          </p:nvPr>
        </p:nvSpPr>
        <p:spPr>
          <a:xfrm>
            <a:off x="457200" y="533400"/>
            <a:ext cx="8229600" cy="4800600"/>
          </a:xfrm>
        </p:spPr>
        <p:txBody>
          <a:bodyPr/>
          <a:lstStyle/>
          <a:p>
            <a:pPr eaLnBrk="1" hangingPunct="1">
              <a:defRPr/>
            </a:pPr>
            <a:r>
              <a:rPr lang="en-US" dirty="0" smtClean="0">
                <a:solidFill>
                  <a:schemeClr val="accent1">
                    <a:lumMod val="60000"/>
                    <a:lumOff val="40000"/>
                  </a:schemeClr>
                </a:solidFill>
              </a:rPr>
              <a:t>QUESTION-6</a:t>
            </a:r>
            <a:r>
              <a:rPr lang="en-US" dirty="0" smtClean="0">
                <a:solidFill>
                  <a:srgbClr val="3333FF"/>
                </a:solidFill>
              </a:rPr>
              <a:t> </a:t>
            </a:r>
            <a:r>
              <a:rPr lang="en-US" dirty="0" smtClean="0"/>
              <a:t/>
            </a:r>
            <a:br>
              <a:rPr lang="en-US" dirty="0" smtClean="0"/>
            </a:br>
            <a:r>
              <a:rPr lang="en-US" dirty="0" smtClean="0"/>
              <a:t>What will be the probable site of lesion in this BAER  ?</a:t>
            </a:r>
          </a:p>
        </p:txBody>
      </p:sp>
      <p:sp>
        <p:nvSpPr>
          <p:cNvPr id="482307" name="Rectangle 3"/>
          <p:cNvSpPr>
            <a:spLocks noGrp="1" noChangeArrowheads="1"/>
          </p:cNvSpPr>
          <p:nvPr>
            <p:ph type="body" idx="1"/>
          </p:nvPr>
        </p:nvSpPr>
        <p:spPr>
          <a:xfrm>
            <a:off x="1981200" y="3429000"/>
            <a:ext cx="8229600" cy="4525963"/>
          </a:xfrm>
        </p:spPr>
        <p:txBody>
          <a:bodyPr/>
          <a:lstStyle/>
          <a:p>
            <a:pPr eaLnBrk="1" hangingPunct="1">
              <a:buFont typeface="Wingdings" pitchFamily="2" charset="2"/>
              <a:buNone/>
              <a:defRPr/>
            </a:pP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4" descr="Tra18"/>
          <p:cNvPicPr>
            <a:picLocks noGrp="1" noChangeAspect="1" noChangeArrowheads="1"/>
          </p:cNvPicPr>
          <p:nvPr>
            <p:ph type="body" idx="4294967295"/>
          </p:nvPr>
        </p:nvPicPr>
        <p:blipFill>
          <a:blip r:embed="rId3"/>
          <a:srcRect/>
          <a:stretch>
            <a:fillRect/>
          </a:stretch>
        </p:blipFill>
        <p:spPr>
          <a:xfrm>
            <a:off x="533400" y="2819400"/>
            <a:ext cx="3429000" cy="3733800"/>
          </a:xfrm>
          <a:noFill/>
        </p:spPr>
      </p:pic>
      <p:pic>
        <p:nvPicPr>
          <p:cNvPr id="49155" name="Picture 5" descr="Tra17"/>
          <p:cNvPicPr>
            <a:picLocks noChangeAspect="1" noChangeArrowheads="1"/>
          </p:cNvPicPr>
          <p:nvPr/>
        </p:nvPicPr>
        <p:blipFill>
          <a:blip r:embed="rId4"/>
          <a:srcRect/>
          <a:stretch>
            <a:fillRect/>
          </a:stretch>
        </p:blipFill>
        <p:spPr bwMode="auto">
          <a:xfrm>
            <a:off x="4800600" y="2819400"/>
            <a:ext cx="3276600" cy="3733800"/>
          </a:xfrm>
          <a:prstGeom prst="rect">
            <a:avLst/>
          </a:prstGeom>
          <a:noFill/>
          <a:ln w="9525">
            <a:noFill/>
            <a:miter lim="800000"/>
            <a:headEnd/>
            <a:tailEnd/>
          </a:ln>
        </p:spPr>
      </p:pic>
      <p:graphicFrame>
        <p:nvGraphicFramePr>
          <p:cNvPr id="436646" name="Group 422"/>
          <p:cNvGraphicFramePr>
            <a:graphicFrameLocks noGrp="1"/>
          </p:cNvGraphicFramePr>
          <p:nvPr>
            <p:ph idx="1"/>
          </p:nvPr>
        </p:nvGraphicFramePr>
        <p:xfrm>
          <a:off x="381000" y="228600"/>
          <a:ext cx="8305800" cy="2271712"/>
        </p:xfrm>
        <a:graphic>
          <a:graphicData uri="http://schemas.openxmlformats.org/drawingml/2006/table">
            <a:tbl>
              <a:tblPr/>
              <a:tblGrid>
                <a:gridCol w="1684338"/>
                <a:gridCol w="755650"/>
                <a:gridCol w="755650"/>
                <a:gridCol w="755650"/>
                <a:gridCol w="755650"/>
                <a:gridCol w="755650"/>
                <a:gridCol w="827087"/>
                <a:gridCol w="755650"/>
                <a:gridCol w="1260475"/>
              </a:tblGrid>
              <a:tr h="29051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Protocol / Run</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III</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I-III</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III-V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I-I'</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V-V'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µV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µV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gridSpan="9">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  - BAER</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938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 </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3.10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6.90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5.44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3.80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0.43</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0.30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 </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3.24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6.80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5.36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1.80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3.56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0.50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0.37</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gridSpan="9">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  - BAER</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 </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1.42</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3.54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6.08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4.66</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2.12</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0.41</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0.30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 </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3.54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6.38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4.98</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2.14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2.84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0.44</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0.49</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p:txBody>
          <a:bodyPr/>
          <a:lstStyle/>
          <a:p>
            <a:pPr eaLnBrk="1" hangingPunct="1">
              <a:defRPr/>
            </a:pPr>
            <a:r>
              <a:rPr lang="en-US" sz="4000" dirty="0" smtClean="0">
                <a:solidFill>
                  <a:schemeClr val="accent1">
                    <a:lumMod val="60000"/>
                    <a:lumOff val="40000"/>
                  </a:schemeClr>
                </a:solidFill>
              </a:rPr>
              <a:t>CLINICAL APPLICATIONS-OF BAEPS</a:t>
            </a:r>
          </a:p>
        </p:txBody>
      </p:sp>
      <p:sp>
        <p:nvSpPr>
          <p:cNvPr id="193539" name="Rectangle 3"/>
          <p:cNvSpPr>
            <a:spLocks noGrp="1" noChangeArrowheads="1"/>
          </p:cNvSpPr>
          <p:nvPr>
            <p:ph type="body" idx="1"/>
          </p:nvPr>
        </p:nvSpPr>
        <p:spPr/>
        <p:txBody>
          <a:bodyPr/>
          <a:lstStyle/>
          <a:p>
            <a:pPr eaLnBrk="1" hangingPunct="1">
              <a:defRPr/>
            </a:pPr>
            <a:r>
              <a:rPr lang="en-US" dirty="0" smtClean="0"/>
              <a:t>1- Neoplastic -In acoustic neuroma/post fossa tumors-brainstem glioma</a:t>
            </a:r>
          </a:p>
          <a:p>
            <a:pPr eaLnBrk="1" hangingPunct="1">
              <a:defRPr/>
            </a:pPr>
            <a:r>
              <a:rPr lang="en-US" dirty="0" smtClean="0"/>
              <a:t>2- Cerebrovascular disease- abn in post circ. Stroke  involving pontine tegmentum and cerebellar peduncle.</a:t>
            </a:r>
          </a:p>
          <a:p>
            <a:pPr eaLnBrk="1" hangingPunct="1">
              <a:defRPr/>
            </a:pPr>
            <a:r>
              <a:rPr lang="en-US" dirty="0" smtClean="0"/>
              <a:t>3-Demyelinating disease- 67% with definite MS, 41% in  probable MS, 30% in possible MS.  </a:t>
            </a:r>
          </a:p>
          <a:p>
            <a:pPr eaLnBrk="1" hangingPunct="1">
              <a:defRPr/>
            </a:pPr>
            <a:r>
              <a:rPr lang="en-US" dirty="0" smtClean="0"/>
              <a:t>4- Coma/death/locked in state.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85800" y="304800"/>
            <a:ext cx="8001000" cy="1015663"/>
          </a:xfrm>
          <a:prstGeom prst="rect">
            <a:avLst/>
          </a:prstGeom>
          <a:solidFill>
            <a:schemeClr val="bg1"/>
          </a:solidFill>
          <a:ln w="9525">
            <a:solidFill>
              <a:srgbClr val="FFFF00"/>
            </a:solidFill>
            <a:miter lim="800000"/>
            <a:headEnd/>
            <a:tailEnd/>
          </a:ln>
        </p:spPr>
        <p:txBody>
          <a:bodyPr>
            <a:spAutoFit/>
          </a:bodyPr>
          <a:lstStyle/>
          <a:p>
            <a:pPr algn="ctr">
              <a:spcBef>
                <a:spcPct val="50000"/>
              </a:spcBef>
            </a:pPr>
            <a:r>
              <a:rPr lang="cs-CZ" sz="2400" b="1" dirty="0" smtClean="0">
                <a:solidFill>
                  <a:schemeClr val="accent1">
                    <a:lumMod val="60000"/>
                    <a:lumOff val="40000"/>
                  </a:schemeClr>
                </a:solidFill>
                <a:latin typeface="Times New Roman" pitchFamily="18" charset="0"/>
                <a:cs typeface="Times New Roman" pitchFamily="18" charset="0"/>
              </a:rPr>
              <a:t>VISUAL-EVOKED </a:t>
            </a:r>
            <a:r>
              <a:rPr lang="cs-CZ" sz="2400" b="1" dirty="0">
                <a:solidFill>
                  <a:schemeClr val="accent1">
                    <a:lumMod val="60000"/>
                    <a:lumOff val="40000"/>
                  </a:schemeClr>
                </a:solidFill>
                <a:latin typeface="Times New Roman" pitchFamily="18" charset="0"/>
                <a:cs typeface="Times New Roman" pitchFamily="18" charset="0"/>
              </a:rPr>
              <a:t>POTENTIALS (VEP)</a:t>
            </a:r>
          </a:p>
          <a:p>
            <a:pPr algn="ctr">
              <a:spcBef>
                <a:spcPct val="50000"/>
              </a:spcBef>
            </a:pPr>
            <a:r>
              <a:rPr lang="cs-CZ" sz="2400" dirty="0">
                <a:latin typeface="Times New Roman" pitchFamily="18" charset="0"/>
                <a:cs typeface="Times New Roman" pitchFamily="18" charset="0"/>
              </a:rPr>
              <a:t>Electrical activity induced in visual cortex by light stimuli</a:t>
            </a:r>
          </a:p>
        </p:txBody>
      </p:sp>
      <p:sp>
        <p:nvSpPr>
          <p:cNvPr id="6147" name="Text Box 3"/>
          <p:cNvSpPr txBox="1">
            <a:spLocks noChangeArrowheads="1"/>
          </p:cNvSpPr>
          <p:nvPr/>
        </p:nvSpPr>
        <p:spPr bwMode="auto">
          <a:xfrm>
            <a:off x="381000" y="1447800"/>
            <a:ext cx="3962400" cy="457200"/>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Anatomical basis of the VEP:</a:t>
            </a:r>
          </a:p>
        </p:txBody>
      </p:sp>
      <p:sp>
        <p:nvSpPr>
          <p:cNvPr id="278532" name="Text Box 4"/>
          <p:cNvSpPr txBox="1">
            <a:spLocks noChangeArrowheads="1"/>
          </p:cNvSpPr>
          <p:nvPr/>
        </p:nvSpPr>
        <p:spPr bwMode="auto">
          <a:xfrm>
            <a:off x="6096000" y="1371600"/>
            <a:ext cx="2590800" cy="457200"/>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Rods and Cones</a:t>
            </a:r>
          </a:p>
        </p:txBody>
      </p:sp>
      <p:sp>
        <p:nvSpPr>
          <p:cNvPr id="278533" name="Text Box 5"/>
          <p:cNvSpPr txBox="1">
            <a:spLocks noChangeArrowheads="1"/>
          </p:cNvSpPr>
          <p:nvPr/>
        </p:nvSpPr>
        <p:spPr bwMode="auto">
          <a:xfrm>
            <a:off x="5715000" y="1828800"/>
            <a:ext cx="3124200" cy="457200"/>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Bipolar neurons</a:t>
            </a:r>
          </a:p>
        </p:txBody>
      </p:sp>
      <p:sp>
        <p:nvSpPr>
          <p:cNvPr id="278534" name="Text Box 6"/>
          <p:cNvSpPr txBox="1">
            <a:spLocks noChangeArrowheads="1"/>
          </p:cNvSpPr>
          <p:nvPr/>
        </p:nvSpPr>
        <p:spPr bwMode="auto">
          <a:xfrm>
            <a:off x="4724400" y="1371600"/>
            <a:ext cx="1295400" cy="457200"/>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Retina</a:t>
            </a:r>
          </a:p>
        </p:txBody>
      </p:sp>
      <p:sp>
        <p:nvSpPr>
          <p:cNvPr id="278535" name="Text Box 7"/>
          <p:cNvSpPr txBox="1">
            <a:spLocks noChangeArrowheads="1"/>
          </p:cNvSpPr>
          <p:nvPr/>
        </p:nvSpPr>
        <p:spPr bwMode="auto">
          <a:xfrm>
            <a:off x="6019800" y="2286000"/>
            <a:ext cx="2209800" cy="457200"/>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Ganglion cells</a:t>
            </a:r>
          </a:p>
        </p:txBody>
      </p:sp>
      <p:sp>
        <p:nvSpPr>
          <p:cNvPr id="278536" name="Text Box 8"/>
          <p:cNvSpPr txBox="1">
            <a:spLocks noChangeArrowheads="1"/>
          </p:cNvSpPr>
          <p:nvPr/>
        </p:nvSpPr>
        <p:spPr bwMode="auto">
          <a:xfrm>
            <a:off x="4953000" y="2819400"/>
            <a:ext cx="1752600" cy="457200"/>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Optic nerve</a:t>
            </a:r>
          </a:p>
        </p:txBody>
      </p:sp>
      <p:sp>
        <p:nvSpPr>
          <p:cNvPr id="278537" name="Text Box 9"/>
          <p:cNvSpPr txBox="1">
            <a:spLocks noChangeArrowheads="1"/>
          </p:cNvSpPr>
          <p:nvPr/>
        </p:nvSpPr>
        <p:spPr bwMode="auto">
          <a:xfrm>
            <a:off x="5105400" y="3276600"/>
            <a:ext cx="2057400" cy="457200"/>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Optic chiasm</a:t>
            </a:r>
          </a:p>
        </p:txBody>
      </p:sp>
      <p:sp>
        <p:nvSpPr>
          <p:cNvPr id="278538" name="Text Box 10"/>
          <p:cNvSpPr txBox="1">
            <a:spLocks noChangeArrowheads="1"/>
          </p:cNvSpPr>
          <p:nvPr/>
        </p:nvSpPr>
        <p:spPr bwMode="auto">
          <a:xfrm>
            <a:off x="5105400" y="3733800"/>
            <a:ext cx="2590800" cy="457200"/>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Optic tract</a:t>
            </a:r>
          </a:p>
        </p:txBody>
      </p:sp>
      <p:sp>
        <p:nvSpPr>
          <p:cNvPr id="278539" name="Text Box 11"/>
          <p:cNvSpPr txBox="1">
            <a:spLocks noChangeArrowheads="1"/>
          </p:cNvSpPr>
          <p:nvPr/>
        </p:nvSpPr>
        <p:spPr bwMode="auto">
          <a:xfrm>
            <a:off x="5105400" y="4191000"/>
            <a:ext cx="3124200" cy="457200"/>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Lateral geniculate body</a:t>
            </a:r>
          </a:p>
        </p:txBody>
      </p:sp>
      <p:sp>
        <p:nvSpPr>
          <p:cNvPr id="278540" name="Text Box 12"/>
          <p:cNvSpPr txBox="1">
            <a:spLocks noChangeArrowheads="1"/>
          </p:cNvSpPr>
          <p:nvPr/>
        </p:nvSpPr>
        <p:spPr bwMode="auto">
          <a:xfrm>
            <a:off x="5105400" y="4572000"/>
            <a:ext cx="2971800" cy="457200"/>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Optic radiation</a:t>
            </a:r>
          </a:p>
        </p:txBody>
      </p:sp>
      <p:sp>
        <p:nvSpPr>
          <p:cNvPr id="278541" name="Text Box 13"/>
          <p:cNvSpPr txBox="1">
            <a:spLocks noChangeArrowheads="1"/>
          </p:cNvSpPr>
          <p:nvPr/>
        </p:nvSpPr>
        <p:spPr bwMode="auto">
          <a:xfrm>
            <a:off x="5181600" y="5029200"/>
            <a:ext cx="3657600" cy="457200"/>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Occipital lobe, visual cortex</a:t>
            </a:r>
          </a:p>
        </p:txBody>
      </p:sp>
      <p:sp>
        <p:nvSpPr>
          <p:cNvPr id="278542" name="Text Box 14"/>
          <p:cNvSpPr txBox="1">
            <a:spLocks noChangeArrowheads="1"/>
          </p:cNvSpPr>
          <p:nvPr/>
        </p:nvSpPr>
        <p:spPr bwMode="auto">
          <a:xfrm>
            <a:off x="3124200" y="3200400"/>
            <a:ext cx="1981200" cy="457200"/>
          </a:xfrm>
          <a:prstGeom prst="rect">
            <a:avLst/>
          </a:prstGeom>
          <a:noFill/>
          <a:ln w="9525">
            <a:noFill/>
            <a:miter lim="800000"/>
            <a:headEnd/>
            <a:tailEnd/>
          </a:ln>
        </p:spPr>
        <p:txBody>
          <a:bodyPr>
            <a:spAutoFit/>
          </a:bodyPr>
          <a:lstStyle/>
          <a:p>
            <a:pPr>
              <a:spcBef>
                <a:spcPct val="50000"/>
              </a:spcBef>
            </a:pPr>
            <a:endParaRPr lang="en-US" sz="2400" dirty="0">
              <a:latin typeface="Times New Roman" pitchFamily="18" charset="0"/>
              <a:cs typeface="Times New Roman" pitchFamily="18" charset="0"/>
            </a:endParaRPr>
          </a:p>
        </p:txBody>
      </p:sp>
      <p:sp>
        <p:nvSpPr>
          <p:cNvPr id="278543" name="Text Box 15"/>
          <p:cNvSpPr txBox="1">
            <a:spLocks noChangeArrowheads="1"/>
          </p:cNvSpPr>
          <p:nvPr/>
        </p:nvSpPr>
        <p:spPr bwMode="auto">
          <a:xfrm>
            <a:off x="2362200" y="3200400"/>
            <a:ext cx="2514600" cy="822325"/>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Anterior visual pathways</a:t>
            </a:r>
          </a:p>
        </p:txBody>
      </p:sp>
      <p:sp>
        <p:nvSpPr>
          <p:cNvPr id="278544" name="Text Box 16"/>
          <p:cNvSpPr txBox="1">
            <a:spLocks noChangeArrowheads="1"/>
          </p:cNvSpPr>
          <p:nvPr/>
        </p:nvSpPr>
        <p:spPr bwMode="auto">
          <a:xfrm>
            <a:off x="2438400" y="4572000"/>
            <a:ext cx="2590800" cy="822325"/>
          </a:xfrm>
          <a:prstGeom prst="rect">
            <a:avLst/>
          </a:prstGeom>
          <a:noFill/>
          <a:ln w="9525">
            <a:noFill/>
            <a:miter lim="800000"/>
            <a:headEnd/>
            <a:tailEnd/>
          </a:ln>
        </p:spPr>
        <p:txBody>
          <a:bodyPr>
            <a:spAutoFit/>
          </a:bodyPr>
          <a:lstStyle/>
          <a:p>
            <a:pPr>
              <a:spcBef>
                <a:spcPct val="50000"/>
              </a:spcBef>
            </a:pPr>
            <a:r>
              <a:rPr lang="cs-CZ" sz="2400">
                <a:latin typeface="Times New Roman" pitchFamily="18" charset="0"/>
                <a:cs typeface="Times New Roman" pitchFamily="18" charset="0"/>
              </a:rPr>
              <a:t>Retrochiasmal pathways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4"/>
                                        </p:tgtEl>
                                        <p:attrNameLst>
                                          <p:attrName>style.visibility</p:attrName>
                                        </p:attrNameLst>
                                      </p:cBhvr>
                                      <p:to>
                                        <p:strVal val="visible"/>
                                      </p:to>
                                    </p:set>
                                    <p:anim calcmode="lin" valueType="num">
                                      <p:cBhvr additive="base">
                                        <p:cTn id="7" dur="500" fill="hold"/>
                                        <p:tgtEl>
                                          <p:spTgt spid="278534"/>
                                        </p:tgtEl>
                                        <p:attrNameLst>
                                          <p:attrName>ppt_x</p:attrName>
                                        </p:attrNameLst>
                                      </p:cBhvr>
                                      <p:tavLst>
                                        <p:tav tm="0">
                                          <p:val>
                                            <p:strVal val="0-#ppt_w/2"/>
                                          </p:val>
                                        </p:tav>
                                        <p:tav tm="100000">
                                          <p:val>
                                            <p:strVal val="#ppt_x"/>
                                          </p:val>
                                        </p:tav>
                                      </p:tavLst>
                                    </p:anim>
                                    <p:anim calcmode="lin" valueType="num">
                                      <p:cBhvr additive="base">
                                        <p:cTn id="8" dur="500" fill="hold"/>
                                        <p:tgtEl>
                                          <p:spTgt spid="2785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2"/>
                                        </p:tgtEl>
                                        <p:attrNameLst>
                                          <p:attrName>style.visibility</p:attrName>
                                        </p:attrNameLst>
                                      </p:cBhvr>
                                      <p:to>
                                        <p:strVal val="visible"/>
                                      </p:to>
                                    </p:set>
                                    <p:anim calcmode="lin" valueType="num">
                                      <p:cBhvr additive="base">
                                        <p:cTn id="13" dur="500" fill="hold"/>
                                        <p:tgtEl>
                                          <p:spTgt spid="278532"/>
                                        </p:tgtEl>
                                        <p:attrNameLst>
                                          <p:attrName>ppt_x</p:attrName>
                                        </p:attrNameLst>
                                      </p:cBhvr>
                                      <p:tavLst>
                                        <p:tav tm="0">
                                          <p:val>
                                            <p:strVal val="0-#ppt_w/2"/>
                                          </p:val>
                                        </p:tav>
                                        <p:tav tm="100000">
                                          <p:val>
                                            <p:strVal val="#ppt_x"/>
                                          </p:val>
                                        </p:tav>
                                      </p:tavLst>
                                    </p:anim>
                                    <p:anim calcmode="lin" valueType="num">
                                      <p:cBhvr additive="base">
                                        <p:cTn id="14" dur="500" fill="hold"/>
                                        <p:tgtEl>
                                          <p:spTgt spid="2785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8533"/>
                                        </p:tgtEl>
                                        <p:attrNameLst>
                                          <p:attrName>style.visibility</p:attrName>
                                        </p:attrNameLst>
                                      </p:cBhvr>
                                      <p:to>
                                        <p:strVal val="visible"/>
                                      </p:to>
                                    </p:set>
                                    <p:anim calcmode="lin" valueType="num">
                                      <p:cBhvr additive="base">
                                        <p:cTn id="19" dur="500" fill="hold"/>
                                        <p:tgtEl>
                                          <p:spTgt spid="278533"/>
                                        </p:tgtEl>
                                        <p:attrNameLst>
                                          <p:attrName>ppt_x</p:attrName>
                                        </p:attrNameLst>
                                      </p:cBhvr>
                                      <p:tavLst>
                                        <p:tav tm="0">
                                          <p:val>
                                            <p:strVal val="0-#ppt_w/2"/>
                                          </p:val>
                                        </p:tav>
                                        <p:tav tm="100000">
                                          <p:val>
                                            <p:strVal val="#ppt_x"/>
                                          </p:val>
                                        </p:tav>
                                      </p:tavLst>
                                    </p:anim>
                                    <p:anim calcmode="lin" valueType="num">
                                      <p:cBhvr additive="base">
                                        <p:cTn id="20" dur="500" fill="hold"/>
                                        <p:tgtEl>
                                          <p:spTgt spid="2785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8535"/>
                                        </p:tgtEl>
                                        <p:attrNameLst>
                                          <p:attrName>style.visibility</p:attrName>
                                        </p:attrNameLst>
                                      </p:cBhvr>
                                      <p:to>
                                        <p:strVal val="visible"/>
                                      </p:to>
                                    </p:set>
                                    <p:anim calcmode="lin" valueType="num">
                                      <p:cBhvr additive="base">
                                        <p:cTn id="25" dur="500" fill="hold"/>
                                        <p:tgtEl>
                                          <p:spTgt spid="278535"/>
                                        </p:tgtEl>
                                        <p:attrNameLst>
                                          <p:attrName>ppt_x</p:attrName>
                                        </p:attrNameLst>
                                      </p:cBhvr>
                                      <p:tavLst>
                                        <p:tav tm="0">
                                          <p:val>
                                            <p:strVal val="0-#ppt_w/2"/>
                                          </p:val>
                                        </p:tav>
                                        <p:tav tm="100000">
                                          <p:val>
                                            <p:strVal val="#ppt_x"/>
                                          </p:val>
                                        </p:tav>
                                      </p:tavLst>
                                    </p:anim>
                                    <p:anim calcmode="lin" valueType="num">
                                      <p:cBhvr additive="base">
                                        <p:cTn id="26" dur="500" fill="hold"/>
                                        <p:tgtEl>
                                          <p:spTgt spid="2785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8536"/>
                                        </p:tgtEl>
                                        <p:attrNameLst>
                                          <p:attrName>style.visibility</p:attrName>
                                        </p:attrNameLst>
                                      </p:cBhvr>
                                      <p:to>
                                        <p:strVal val="visible"/>
                                      </p:to>
                                    </p:set>
                                    <p:anim calcmode="lin" valueType="num">
                                      <p:cBhvr additive="base">
                                        <p:cTn id="31" dur="500" fill="hold"/>
                                        <p:tgtEl>
                                          <p:spTgt spid="278536"/>
                                        </p:tgtEl>
                                        <p:attrNameLst>
                                          <p:attrName>ppt_x</p:attrName>
                                        </p:attrNameLst>
                                      </p:cBhvr>
                                      <p:tavLst>
                                        <p:tav tm="0">
                                          <p:val>
                                            <p:strVal val="0-#ppt_w/2"/>
                                          </p:val>
                                        </p:tav>
                                        <p:tav tm="100000">
                                          <p:val>
                                            <p:strVal val="#ppt_x"/>
                                          </p:val>
                                        </p:tav>
                                      </p:tavLst>
                                    </p:anim>
                                    <p:anim calcmode="lin" valueType="num">
                                      <p:cBhvr additive="base">
                                        <p:cTn id="32" dur="500" fill="hold"/>
                                        <p:tgtEl>
                                          <p:spTgt spid="27853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8537"/>
                                        </p:tgtEl>
                                        <p:attrNameLst>
                                          <p:attrName>style.visibility</p:attrName>
                                        </p:attrNameLst>
                                      </p:cBhvr>
                                      <p:to>
                                        <p:strVal val="visible"/>
                                      </p:to>
                                    </p:set>
                                    <p:anim calcmode="lin" valueType="num">
                                      <p:cBhvr additive="base">
                                        <p:cTn id="37" dur="500" fill="hold"/>
                                        <p:tgtEl>
                                          <p:spTgt spid="278537"/>
                                        </p:tgtEl>
                                        <p:attrNameLst>
                                          <p:attrName>ppt_x</p:attrName>
                                        </p:attrNameLst>
                                      </p:cBhvr>
                                      <p:tavLst>
                                        <p:tav tm="0">
                                          <p:val>
                                            <p:strVal val="0-#ppt_w/2"/>
                                          </p:val>
                                        </p:tav>
                                        <p:tav tm="100000">
                                          <p:val>
                                            <p:strVal val="#ppt_x"/>
                                          </p:val>
                                        </p:tav>
                                      </p:tavLst>
                                    </p:anim>
                                    <p:anim calcmode="lin" valueType="num">
                                      <p:cBhvr additive="base">
                                        <p:cTn id="38" dur="500" fill="hold"/>
                                        <p:tgtEl>
                                          <p:spTgt spid="27853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8538"/>
                                        </p:tgtEl>
                                        <p:attrNameLst>
                                          <p:attrName>style.visibility</p:attrName>
                                        </p:attrNameLst>
                                      </p:cBhvr>
                                      <p:to>
                                        <p:strVal val="visible"/>
                                      </p:to>
                                    </p:set>
                                    <p:anim calcmode="lin" valueType="num">
                                      <p:cBhvr additive="base">
                                        <p:cTn id="43" dur="500" fill="hold"/>
                                        <p:tgtEl>
                                          <p:spTgt spid="278538"/>
                                        </p:tgtEl>
                                        <p:attrNameLst>
                                          <p:attrName>ppt_x</p:attrName>
                                        </p:attrNameLst>
                                      </p:cBhvr>
                                      <p:tavLst>
                                        <p:tav tm="0">
                                          <p:val>
                                            <p:strVal val="0-#ppt_w/2"/>
                                          </p:val>
                                        </p:tav>
                                        <p:tav tm="100000">
                                          <p:val>
                                            <p:strVal val="#ppt_x"/>
                                          </p:val>
                                        </p:tav>
                                      </p:tavLst>
                                    </p:anim>
                                    <p:anim calcmode="lin" valueType="num">
                                      <p:cBhvr additive="base">
                                        <p:cTn id="44" dur="500" fill="hold"/>
                                        <p:tgtEl>
                                          <p:spTgt spid="27853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8539"/>
                                        </p:tgtEl>
                                        <p:attrNameLst>
                                          <p:attrName>style.visibility</p:attrName>
                                        </p:attrNameLst>
                                      </p:cBhvr>
                                      <p:to>
                                        <p:strVal val="visible"/>
                                      </p:to>
                                    </p:set>
                                    <p:anim calcmode="lin" valueType="num">
                                      <p:cBhvr additive="base">
                                        <p:cTn id="49" dur="500" fill="hold"/>
                                        <p:tgtEl>
                                          <p:spTgt spid="278539"/>
                                        </p:tgtEl>
                                        <p:attrNameLst>
                                          <p:attrName>ppt_x</p:attrName>
                                        </p:attrNameLst>
                                      </p:cBhvr>
                                      <p:tavLst>
                                        <p:tav tm="0">
                                          <p:val>
                                            <p:strVal val="0-#ppt_w/2"/>
                                          </p:val>
                                        </p:tav>
                                        <p:tav tm="100000">
                                          <p:val>
                                            <p:strVal val="#ppt_x"/>
                                          </p:val>
                                        </p:tav>
                                      </p:tavLst>
                                    </p:anim>
                                    <p:anim calcmode="lin" valueType="num">
                                      <p:cBhvr additive="base">
                                        <p:cTn id="50" dur="500" fill="hold"/>
                                        <p:tgtEl>
                                          <p:spTgt spid="27853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8540"/>
                                        </p:tgtEl>
                                        <p:attrNameLst>
                                          <p:attrName>style.visibility</p:attrName>
                                        </p:attrNameLst>
                                      </p:cBhvr>
                                      <p:to>
                                        <p:strVal val="visible"/>
                                      </p:to>
                                    </p:set>
                                    <p:anim calcmode="lin" valueType="num">
                                      <p:cBhvr additive="base">
                                        <p:cTn id="55" dur="500" fill="hold"/>
                                        <p:tgtEl>
                                          <p:spTgt spid="278540"/>
                                        </p:tgtEl>
                                        <p:attrNameLst>
                                          <p:attrName>ppt_x</p:attrName>
                                        </p:attrNameLst>
                                      </p:cBhvr>
                                      <p:tavLst>
                                        <p:tav tm="0">
                                          <p:val>
                                            <p:strVal val="0-#ppt_w/2"/>
                                          </p:val>
                                        </p:tav>
                                        <p:tav tm="100000">
                                          <p:val>
                                            <p:strVal val="#ppt_x"/>
                                          </p:val>
                                        </p:tav>
                                      </p:tavLst>
                                    </p:anim>
                                    <p:anim calcmode="lin" valueType="num">
                                      <p:cBhvr additive="base">
                                        <p:cTn id="56" dur="500" fill="hold"/>
                                        <p:tgtEl>
                                          <p:spTgt spid="27854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78541"/>
                                        </p:tgtEl>
                                        <p:attrNameLst>
                                          <p:attrName>style.visibility</p:attrName>
                                        </p:attrNameLst>
                                      </p:cBhvr>
                                      <p:to>
                                        <p:strVal val="visible"/>
                                      </p:to>
                                    </p:set>
                                    <p:anim calcmode="lin" valueType="num">
                                      <p:cBhvr additive="base">
                                        <p:cTn id="61" dur="500" fill="hold"/>
                                        <p:tgtEl>
                                          <p:spTgt spid="278541"/>
                                        </p:tgtEl>
                                        <p:attrNameLst>
                                          <p:attrName>ppt_x</p:attrName>
                                        </p:attrNameLst>
                                      </p:cBhvr>
                                      <p:tavLst>
                                        <p:tav tm="0">
                                          <p:val>
                                            <p:strVal val="0-#ppt_w/2"/>
                                          </p:val>
                                        </p:tav>
                                        <p:tav tm="100000">
                                          <p:val>
                                            <p:strVal val="#ppt_x"/>
                                          </p:val>
                                        </p:tav>
                                      </p:tavLst>
                                    </p:anim>
                                    <p:anim calcmode="lin" valueType="num">
                                      <p:cBhvr additive="base">
                                        <p:cTn id="62" dur="500" fill="hold"/>
                                        <p:tgtEl>
                                          <p:spTgt spid="27854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nodePh="1">
                                  <p:stCondLst>
                                    <p:cond delay="0"/>
                                  </p:stCondLst>
                                  <p:endCondLst>
                                    <p:cond evt="begin" delay="0">
                                      <p:tn val="65"/>
                                    </p:cond>
                                  </p:endCondLst>
                                  <p:childTnLst>
                                    <p:set>
                                      <p:cBhvr>
                                        <p:cTn id="66" dur="1" fill="hold">
                                          <p:stCondLst>
                                            <p:cond delay="0"/>
                                          </p:stCondLst>
                                        </p:cTn>
                                        <p:tgtEl>
                                          <p:spTgt spid="278542"/>
                                        </p:tgtEl>
                                        <p:attrNameLst>
                                          <p:attrName>style.visibility</p:attrName>
                                        </p:attrNameLst>
                                      </p:cBhvr>
                                      <p:to>
                                        <p:strVal val="visible"/>
                                      </p:to>
                                    </p:set>
                                    <p:anim calcmode="lin" valueType="num">
                                      <p:cBhvr additive="base">
                                        <p:cTn id="67" dur="500" fill="hold"/>
                                        <p:tgtEl>
                                          <p:spTgt spid="278542"/>
                                        </p:tgtEl>
                                        <p:attrNameLst>
                                          <p:attrName>ppt_x</p:attrName>
                                        </p:attrNameLst>
                                      </p:cBhvr>
                                      <p:tavLst>
                                        <p:tav tm="0">
                                          <p:val>
                                            <p:strVal val="0-#ppt_w/2"/>
                                          </p:val>
                                        </p:tav>
                                        <p:tav tm="100000">
                                          <p:val>
                                            <p:strVal val="#ppt_x"/>
                                          </p:val>
                                        </p:tav>
                                      </p:tavLst>
                                    </p:anim>
                                    <p:anim calcmode="lin" valueType="num">
                                      <p:cBhvr additive="base">
                                        <p:cTn id="68" dur="500" fill="hold"/>
                                        <p:tgtEl>
                                          <p:spTgt spid="27854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78543"/>
                                        </p:tgtEl>
                                        <p:attrNameLst>
                                          <p:attrName>style.visibility</p:attrName>
                                        </p:attrNameLst>
                                      </p:cBhvr>
                                      <p:to>
                                        <p:strVal val="visible"/>
                                      </p:to>
                                    </p:set>
                                    <p:anim calcmode="lin" valueType="num">
                                      <p:cBhvr additive="base">
                                        <p:cTn id="73" dur="500" fill="hold"/>
                                        <p:tgtEl>
                                          <p:spTgt spid="278543"/>
                                        </p:tgtEl>
                                        <p:attrNameLst>
                                          <p:attrName>ppt_x</p:attrName>
                                        </p:attrNameLst>
                                      </p:cBhvr>
                                      <p:tavLst>
                                        <p:tav tm="0">
                                          <p:val>
                                            <p:strVal val="0-#ppt_w/2"/>
                                          </p:val>
                                        </p:tav>
                                        <p:tav tm="100000">
                                          <p:val>
                                            <p:strVal val="#ppt_x"/>
                                          </p:val>
                                        </p:tav>
                                      </p:tavLst>
                                    </p:anim>
                                    <p:anim calcmode="lin" valueType="num">
                                      <p:cBhvr additive="base">
                                        <p:cTn id="74" dur="500" fill="hold"/>
                                        <p:tgtEl>
                                          <p:spTgt spid="27854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78544"/>
                                        </p:tgtEl>
                                        <p:attrNameLst>
                                          <p:attrName>style.visibility</p:attrName>
                                        </p:attrNameLst>
                                      </p:cBhvr>
                                      <p:to>
                                        <p:strVal val="visible"/>
                                      </p:to>
                                    </p:set>
                                    <p:anim calcmode="lin" valueType="num">
                                      <p:cBhvr additive="base">
                                        <p:cTn id="79" dur="500" fill="hold"/>
                                        <p:tgtEl>
                                          <p:spTgt spid="278544"/>
                                        </p:tgtEl>
                                        <p:attrNameLst>
                                          <p:attrName>ppt_x</p:attrName>
                                        </p:attrNameLst>
                                      </p:cBhvr>
                                      <p:tavLst>
                                        <p:tav tm="0">
                                          <p:val>
                                            <p:strVal val="0-#ppt_w/2"/>
                                          </p:val>
                                        </p:tav>
                                        <p:tav tm="100000">
                                          <p:val>
                                            <p:strVal val="#ppt_x"/>
                                          </p:val>
                                        </p:tav>
                                      </p:tavLst>
                                    </p:anim>
                                    <p:anim calcmode="lin" valueType="num">
                                      <p:cBhvr additive="base">
                                        <p:cTn id="80" dur="500" fill="hold"/>
                                        <p:tgtEl>
                                          <p:spTgt spid="2785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autoUpdateAnimBg="0"/>
      <p:bldP spid="278533" grpId="0" autoUpdateAnimBg="0"/>
      <p:bldP spid="278534" grpId="0" autoUpdateAnimBg="0"/>
      <p:bldP spid="278535" grpId="0" autoUpdateAnimBg="0"/>
      <p:bldP spid="278536" grpId="0" autoUpdateAnimBg="0"/>
      <p:bldP spid="278537" grpId="0" autoUpdateAnimBg="0"/>
      <p:bldP spid="278538" grpId="0" autoUpdateAnimBg="0"/>
      <p:bldP spid="278539" grpId="0" autoUpdateAnimBg="0"/>
      <p:bldP spid="278540" grpId="0" autoUpdateAnimBg="0"/>
      <p:bldP spid="278541" grpId="0" autoUpdateAnimBg="0"/>
      <p:bldP spid="278542" grpId="0" autoUpdateAnimBg="0"/>
      <p:bldP spid="278543" grpId="0" autoUpdateAnimBg="0"/>
      <p:bldP spid="27854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9634" name="Rectangle 2"/>
          <p:cNvSpPr>
            <a:spLocks noGrp="1" noRot="1" noChangeArrowheads="1"/>
          </p:cNvSpPr>
          <p:nvPr>
            <p:ph type="title"/>
          </p:nvPr>
        </p:nvSpPr>
        <p:spPr/>
        <p:txBody>
          <a:bodyPr/>
          <a:lstStyle/>
          <a:p>
            <a:pPr eaLnBrk="1" hangingPunct="1">
              <a:defRPr/>
            </a:pPr>
            <a:r>
              <a:rPr lang="en-US" sz="4000" dirty="0" smtClean="0">
                <a:solidFill>
                  <a:schemeClr val="accent1">
                    <a:lumMod val="60000"/>
                    <a:lumOff val="40000"/>
                  </a:schemeClr>
                </a:solidFill>
              </a:rPr>
              <a:t>BAEP FINDINGS IN CP ANGLE TUMOR</a:t>
            </a:r>
          </a:p>
        </p:txBody>
      </p:sp>
      <p:sp>
        <p:nvSpPr>
          <p:cNvPr id="709635" name="Rectangle 3"/>
          <p:cNvSpPr>
            <a:spLocks noGrp="1" noChangeArrowheads="1"/>
          </p:cNvSpPr>
          <p:nvPr>
            <p:ph type="body" idx="1"/>
          </p:nvPr>
        </p:nvSpPr>
        <p:spPr/>
        <p:txBody>
          <a:bodyPr/>
          <a:lstStyle/>
          <a:p>
            <a:pPr eaLnBrk="1" hangingPunct="1">
              <a:defRPr/>
            </a:pPr>
            <a:r>
              <a:rPr lang="en-US" dirty="0" smtClean="0"/>
              <a:t>Unrecordable BEAP</a:t>
            </a:r>
          </a:p>
          <a:p>
            <a:pPr eaLnBrk="1" hangingPunct="1">
              <a:defRPr/>
            </a:pPr>
            <a:r>
              <a:rPr lang="en-US" dirty="0" smtClean="0"/>
              <a:t>Only wave 1 recordable</a:t>
            </a:r>
          </a:p>
          <a:p>
            <a:pPr eaLnBrk="1" hangingPunct="1">
              <a:defRPr/>
            </a:pPr>
            <a:r>
              <a:rPr lang="en-US" dirty="0" smtClean="0"/>
              <a:t>Prolongation of wave  3 and 5 latency</a:t>
            </a:r>
          </a:p>
          <a:p>
            <a:pPr eaLnBrk="1" hangingPunct="1">
              <a:defRPr/>
            </a:pPr>
            <a:r>
              <a:rPr lang="en-US" dirty="0" smtClean="0"/>
              <a:t>Prolonged 1-3 and 1-5 IPL</a:t>
            </a:r>
          </a:p>
          <a:p>
            <a:pPr eaLnBrk="1" hangingPunct="1">
              <a:defRPr/>
            </a:pPr>
            <a:r>
              <a:rPr lang="en-US" dirty="0" smtClean="0"/>
              <a:t>Rt to Lt asymmetry in wave 5 latency&gt;0.5 ms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0658"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BAEP IN COMA</a:t>
            </a:r>
          </a:p>
        </p:txBody>
      </p:sp>
      <p:sp>
        <p:nvSpPr>
          <p:cNvPr id="710659" name="Rectangle 3"/>
          <p:cNvSpPr>
            <a:spLocks noGrp="1" noChangeArrowheads="1"/>
          </p:cNvSpPr>
          <p:nvPr>
            <p:ph type="body" idx="1"/>
          </p:nvPr>
        </p:nvSpPr>
        <p:spPr/>
        <p:txBody>
          <a:bodyPr/>
          <a:lstStyle/>
          <a:p>
            <a:pPr eaLnBrk="1" hangingPunct="1">
              <a:defRPr/>
            </a:pPr>
            <a:r>
              <a:rPr lang="en-US" dirty="0" smtClean="0"/>
              <a:t>In coma following brainstroke ,abnormal BAEP correlated with unstable clinical course and poor prognosis .</a:t>
            </a:r>
          </a:p>
          <a:p>
            <a:pPr eaLnBrk="1" hangingPunct="1">
              <a:defRPr/>
            </a:pPr>
            <a:r>
              <a:rPr lang="en-US" dirty="0" smtClean="0"/>
              <a:t>Regardless of etiology and depth of coma ,recovery in all patients with normal BAEP and death in all the patient  in whom BAEP was unrecordable .</a:t>
            </a:r>
          </a:p>
          <a:p>
            <a:pPr eaLnBrk="1" hangingPunct="1">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1682"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INTRAOP USE OF BAEP</a:t>
            </a:r>
          </a:p>
        </p:txBody>
      </p:sp>
      <p:sp>
        <p:nvSpPr>
          <p:cNvPr id="711683" name="Rectangle 3"/>
          <p:cNvSpPr>
            <a:spLocks noGrp="1" noChangeArrowheads="1"/>
          </p:cNvSpPr>
          <p:nvPr>
            <p:ph type="body" idx="1"/>
          </p:nvPr>
        </p:nvSpPr>
        <p:spPr/>
        <p:txBody>
          <a:bodyPr/>
          <a:lstStyle/>
          <a:p>
            <a:pPr eaLnBrk="1" hangingPunct="1">
              <a:defRPr/>
            </a:pPr>
            <a:r>
              <a:rPr lang="en-US" dirty="0" smtClean="0"/>
              <a:t>PRESERVATION OF VESTIBULOCOCHLEAR NERVE</a:t>
            </a:r>
          </a:p>
          <a:p>
            <a:pPr eaLnBrk="1" hangingPunct="1">
              <a:defRPr/>
            </a:pPr>
            <a:r>
              <a:rPr lang="en-US" dirty="0" smtClean="0"/>
              <a:t>AVOID BRAIN STEM INJURY</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a:xfrm>
            <a:off x="609600" y="1524000"/>
            <a:ext cx="8229600" cy="3048000"/>
          </a:xfrm>
        </p:spPr>
        <p:txBody>
          <a:bodyPr/>
          <a:lstStyle/>
          <a:p>
            <a:pPr eaLnBrk="1" hangingPunct="1">
              <a:defRPr/>
            </a:pPr>
            <a:r>
              <a:rPr lang="en-US" dirty="0" smtClean="0">
                <a:solidFill>
                  <a:schemeClr val="accent1">
                    <a:lumMod val="60000"/>
                    <a:lumOff val="40000"/>
                  </a:schemeClr>
                </a:solidFill>
              </a:rPr>
              <a:t>SOMATOSENSORY EVOKED POTENTIAL</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p:txBody>
          <a:bodyPr/>
          <a:lstStyle/>
          <a:p>
            <a:pPr eaLnBrk="1" hangingPunct="1">
              <a:defRPr/>
            </a:pPr>
            <a:r>
              <a:rPr lang="en-US" sz="4000" dirty="0" smtClean="0">
                <a:solidFill>
                  <a:schemeClr val="accent1">
                    <a:lumMod val="60000"/>
                    <a:lumOff val="40000"/>
                  </a:schemeClr>
                </a:solidFill>
              </a:rPr>
              <a:t>SOMATOSENSORY EVOKED POTENTIAL</a:t>
            </a:r>
          </a:p>
        </p:txBody>
      </p:sp>
      <p:sp>
        <p:nvSpPr>
          <p:cNvPr id="115715" name="Rectangle 3"/>
          <p:cNvSpPr>
            <a:spLocks noGrp="1" noChangeArrowheads="1"/>
          </p:cNvSpPr>
          <p:nvPr>
            <p:ph type="body" idx="1"/>
          </p:nvPr>
        </p:nvSpPr>
        <p:spPr/>
        <p:txBody>
          <a:bodyPr/>
          <a:lstStyle/>
          <a:p>
            <a:pPr eaLnBrk="1" hangingPunct="1">
              <a:lnSpc>
                <a:spcPct val="90000"/>
              </a:lnSpc>
              <a:defRPr/>
            </a:pPr>
            <a:r>
              <a:rPr lang="en-US" dirty="0" smtClean="0"/>
              <a:t>SSEPs are the electrical potentials generated mainly by the large diameter sensory fibers in the peripheral and central  nervous system in response to a stimulus.</a:t>
            </a:r>
          </a:p>
          <a:p>
            <a:pPr eaLnBrk="1" hangingPunct="1">
              <a:lnSpc>
                <a:spcPct val="90000"/>
              </a:lnSpc>
              <a:defRPr/>
            </a:pPr>
            <a:r>
              <a:rPr lang="en-US" dirty="0" smtClean="0"/>
              <a:t>SSEP evaluate the proprioceptive pathways.</a:t>
            </a:r>
          </a:p>
          <a:p>
            <a:pPr eaLnBrk="1" hangingPunct="1">
              <a:lnSpc>
                <a:spcPct val="90000"/>
              </a:lnSpc>
              <a:defRPr/>
            </a:pPr>
            <a:r>
              <a:rPr lang="en-US" dirty="0" smtClean="0"/>
              <a:t>Commonly used median  and post tibial nerves .</a:t>
            </a:r>
          </a:p>
          <a:p>
            <a:pPr eaLnBrk="1" hangingPunct="1">
              <a:lnSpc>
                <a:spcPct val="90000"/>
              </a:lnSpc>
              <a:defRPr/>
            </a:pPr>
            <a:r>
              <a:rPr lang="en-US" dirty="0" smtClean="0"/>
              <a:t>Parameters measured-</a:t>
            </a:r>
          </a:p>
          <a:p>
            <a:pPr eaLnBrk="1" hangingPunct="1">
              <a:lnSpc>
                <a:spcPct val="90000"/>
              </a:lnSpc>
              <a:defRPr/>
            </a:pPr>
            <a:r>
              <a:rPr lang="en-US" dirty="0" smtClean="0"/>
              <a:t>1-Latency 2- Amplitude</a:t>
            </a:r>
          </a:p>
          <a:p>
            <a:pPr eaLnBrk="1" hangingPunct="1">
              <a:lnSpc>
                <a:spcPct val="90000"/>
              </a:lnSpc>
              <a:defRPr/>
            </a:pPr>
            <a:r>
              <a:rPr lang="en-US" dirty="0" smtClean="0"/>
              <a:t> 3-Inter peak latency</a:t>
            </a:r>
          </a:p>
          <a:p>
            <a:pPr eaLnBrk="1" hangingPunct="1">
              <a:lnSpc>
                <a:spcPct val="90000"/>
              </a:lnSpc>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a:xfrm>
            <a:off x="381000" y="381000"/>
            <a:ext cx="8229600" cy="533400"/>
          </a:xfrm>
        </p:spPr>
        <p:txBody>
          <a:bodyPr/>
          <a:lstStyle/>
          <a:p>
            <a:pPr eaLnBrk="1" hangingPunct="1">
              <a:defRPr/>
            </a:pPr>
            <a:r>
              <a:rPr lang="en-US" sz="4000" dirty="0" smtClean="0">
                <a:solidFill>
                  <a:schemeClr val="accent1">
                    <a:lumMod val="60000"/>
                    <a:lumOff val="40000"/>
                  </a:schemeClr>
                </a:solidFill>
              </a:rPr>
              <a:t>METHODS- MEDIAN SSEP</a:t>
            </a:r>
          </a:p>
        </p:txBody>
      </p:sp>
      <p:sp>
        <p:nvSpPr>
          <p:cNvPr id="116739" name="Rectangle 3"/>
          <p:cNvSpPr>
            <a:spLocks noGrp="1" noChangeArrowheads="1"/>
          </p:cNvSpPr>
          <p:nvPr>
            <p:ph type="body" idx="1"/>
          </p:nvPr>
        </p:nvSpPr>
        <p:spPr>
          <a:xfrm>
            <a:off x="457200" y="1066800"/>
            <a:ext cx="8229600" cy="5059363"/>
          </a:xfrm>
        </p:spPr>
        <p:txBody>
          <a:bodyPr/>
          <a:lstStyle/>
          <a:p>
            <a:pPr eaLnBrk="1" hangingPunct="1">
              <a:defRPr/>
            </a:pPr>
            <a:r>
              <a:rPr lang="en-US" dirty="0" smtClean="0"/>
              <a:t>Recording electrodes- placed at erb’s points spinous process of C5,2 cm post. To C3,C4.</a:t>
            </a:r>
          </a:p>
          <a:p>
            <a:pPr eaLnBrk="1" hangingPunct="1">
              <a:defRPr/>
            </a:pPr>
            <a:r>
              <a:rPr lang="en-US" dirty="0" smtClean="0"/>
              <a:t>Fz – reference electrode</a:t>
            </a:r>
          </a:p>
          <a:p>
            <a:pPr eaLnBrk="1" hangingPunct="1">
              <a:defRPr/>
            </a:pPr>
            <a:r>
              <a:rPr lang="en-US" dirty="0" smtClean="0"/>
              <a:t>200 uv square wave pulse (5-15 mA with 200 us duration) .Rate of stim-3-8 Hz., 1000 or more epochs to be averaged.</a:t>
            </a:r>
          </a:p>
          <a:p>
            <a:pPr eaLnBrk="1" hangingPunct="1">
              <a:defRPr/>
            </a:pPr>
            <a:r>
              <a:rPr lang="en-US" dirty="0" smtClean="0"/>
              <a:t>Twice averaged to check for reproducibility.</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62" name="MOV06255.MPG">
            <a:hlinkClick r:id="" action="ppaction://media"/>
          </p:cNvPr>
          <p:cNvPicPr>
            <a:picLocks noGrp="1" noRot="1" noChangeAspect="1" noChangeArrowheads="1"/>
          </p:cNvPicPr>
          <p:nvPr>
            <p:ph type="media" sz="half" idx="2"/>
            <a:videoFile r:link="rId2"/>
            <p:extLst>
              <p:ext uri="{DAA4B4D4-6D71-4841-9C94-3DE7FCFB9230}">
                <p14:media xmlns:p14="http://schemas.microsoft.com/office/powerpoint/2010/main" r:link="rId1"/>
              </p:ext>
            </p:extLst>
          </p:nvPr>
        </p:nvPicPr>
        <p:blipFill>
          <a:blip r:embed="rId5"/>
          <a:srcRect/>
          <a:stretch>
            <a:fillRect/>
          </a:stretch>
        </p:blipFill>
        <p:spPr>
          <a:xfrm>
            <a:off x="0" y="0"/>
            <a:ext cx="9144000" cy="6858000"/>
          </a:xfr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0416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04162"/>
                                        </p:tgtEl>
                                      </p:cBhvr>
                                    </p:cmd>
                                  </p:childTnLst>
                                </p:cTn>
                              </p:par>
                            </p:childTnLst>
                          </p:cTn>
                        </p:par>
                      </p:childTnLst>
                    </p:cTn>
                  </p:par>
                </p:childTnLst>
              </p:cTn>
              <p:nextCondLst>
                <p:cond evt="onClick" delay="0">
                  <p:tgtEl>
                    <p:spTgt spid="604162"/>
                  </p:tgtEl>
                </p:cond>
              </p:nextCondLst>
            </p:seq>
            <p:video>
              <p:cMediaNode>
                <p:cTn id="7" fill="hold" display="0">
                  <p:stCondLst>
                    <p:cond delay="indefinite"/>
                  </p:stCondLst>
                  <p:endCondLst>
                    <p:cond evt="onNext" delay="0">
                      <p:tgtEl>
                        <p:sldTgt/>
                      </p:tgtEl>
                    </p:cond>
                    <p:cond evt="onPrev" delay="0">
                      <p:tgtEl>
                        <p:sldTgt/>
                      </p:tgtEl>
                    </p:cond>
                  </p:endCondLst>
                </p:cTn>
                <p:tgtEl>
                  <p:spTgt spid="604162"/>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pPr eaLnBrk="1" hangingPunct="1">
              <a:defRPr/>
            </a:pPr>
            <a:r>
              <a:rPr lang="en-US" sz="4000" dirty="0" smtClean="0">
                <a:solidFill>
                  <a:schemeClr val="accent1">
                    <a:lumMod val="60000"/>
                    <a:lumOff val="40000"/>
                  </a:schemeClr>
                </a:solidFill>
              </a:rPr>
              <a:t>Generators of waveform in Median SSEP</a:t>
            </a:r>
            <a:br>
              <a:rPr lang="en-US" sz="4000" dirty="0" smtClean="0">
                <a:solidFill>
                  <a:schemeClr val="accent1">
                    <a:lumMod val="60000"/>
                    <a:lumOff val="40000"/>
                  </a:schemeClr>
                </a:solidFill>
              </a:rPr>
            </a:br>
            <a:endParaRPr lang="en-US" sz="4000" dirty="0" smtClean="0">
              <a:solidFill>
                <a:schemeClr val="accent1">
                  <a:lumMod val="60000"/>
                  <a:lumOff val="40000"/>
                </a:schemeClr>
              </a:solidFill>
            </a:endParaRPr>
          </a:p>
        </p:txBody>
      </p:sp>
      <p:graphicFrame>
        <p:nvGraphicFramePr>
          <p:cNvPr id="117845" name="Group 85"/>
          <p:cNvGraphicFramePr>
            <a:graphicFrameLocks noGrp="1"/>
          </p:cNvGraphicFramePr>
          <p:nvPr>
            <p:ph idx="1"/>
          </p:nvPr>
        </p:nvGraphicFramePr>
        <p:xfrm>
          <a:off x="457200" y="1066800"/>
          <a:ext cx="8229600" cy="5454650"/>
        </p:xfrm>
        <a:graphic>
          <a:graphicData uri="http://schemas.openxmlformats.org/drawingml/2006/table">
            <a:tbl>
              <a:tblPr/>
              <a:tblGrid>
                <a:gridCol w="2286000"/>
                <a:gridCol w="5943600"/>
              </a:tblGrid>
              <a:tr h="1004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Waveforms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Generators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Brachial plexus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Dorsal cervical roots, ascend. Volley in  Post column on C5 spinal segment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Rostral cervical cord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P14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Medial lemniscus and brainstem collaterals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Rostral brainstem nuclei, thalamus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Primary sensory cortex, VPL, nu. Of thalamus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SOMATOSENSORY EPS</a:t>
            </a:r>
          </a:p>
        </p:txBody>
      </p:sp>
      <p:pic>
        <p:nvPicPr>
          <p:cNvPr id="60419" name="Picture 3" descr="ecn fig 16-01"/>
          <p:cNvPicPr>
            <a:picLocks noChangeAspect="1" noChangeArrowheads="1"/>
          </p:cNvPicPr>
          <p:nvPr/>
        </p:nvPicPr>
        <p:blipFill>
          <a:blip r:embed="rId3"/>
          <a:srcRect/>
          <a:stretch>
            <a:fillRect/>
          </a:stretch>
        </p:blipFill>
        <p:spPr bwMode="auto">
          <a:xfrm>
            <a:off x="0" y="1228725"/>
            <a:ext cx="9144000" cy="5629275"/>
          </a:xfrm>
          <a:prstGeom prst="rect">
            <a:avLst/>
          </a:prstGeom>
          <a:noFill/>
          <a:ln w="9525">
            <a:noFill/>
            <a:miter lim="800000"/>
            <a:headEnd/>
            <a:tailEnd/>
          </a:ln>
        </p:spPr>
      </p:pic>
      <p:sp>
        <p:nvSpPr>
          <p:cNvPr id="60420" name="Text Box 4"/>
          <p:cNvSpPr txBox="1">
            <a:spLocks noChangeArrowheads="1"/>
          </p:cNvSpPr>
          <p:nvPr/>
        </p:nvSpPr>
        <p:spPr bwMode="auto">
          <a:xfrm>
            <a:off x="4862513" y="5132388"/>
            <a:ext cx="2230437" cy="396875"/>
          </a:xfrm>
          <a:prstGeom prst="rect">
            <a:avLst/>
          </a:prstGeom>
          <a:noFill/>
          <a:ln w="9525">
            <a:noFill/>
            <a:miter lim="800000"/>
            <a:headEnd/>
            <a:tailEnd/>
          </a:ln>
        </p:spPr>
        <p:txBody>
          <a:bodyPr>
            <a:spAutoFit/>
          </a:bodyPr>
          <a:lstStyle/>
          <a:p>
            <a:pPr algn="ctr">
              <a:spcBef>
                <a:spcPct val="50000"/>
              </a:spcBef>
            </a:pPr>
            <a:r>
              <a:rPr lang="en-US" sz="2000" b="1" dirty="0">
                <a:solidFill>
                  <a:srgbClr val="B40000"/>
                </a:solidFill>
                <a:latin typeface="Arial" charset="0"/>
              </a:rPr>
              <a:t>Median</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6" name="Rectangle 2"/>
          <p:cNvSpPr>
            <a:spLocks noGrp="1" noRot="1" noChangeArrowheads="1"/>
          </p:cNvSpPr>
          <p:nvPr>
            <p:ph type="title"/>
          </p:nvPr>
        </p:nvSpPr>
        <p:spPr/>
        <p:txBody>
          <a:bodyPr/>
          <a:lstStyle/>
          <a:p>
            <a:pPr eaLnBrk="1" hangingPunct="1">
              <a:defRPr/>
            </a:pPr>
            <a:endParaRPr lang="en-US" dirty="0" smtClean="0"/>
          </a:p>
        </p:txBody>
      </p:sp>
      <p:sp>
        <p:nvSpPr>
          <p:cNvPr id="513027" name="Rectangle 3"/>
          <p:cNvSpPr>
            <a:spLocks noGrp="1" noChangeArrowheads="1"/>
          </p:cNvSpPr>
          <p:nvPr>
            <p:ph type="body" idx="1"/>
          </p:nvPr>
        </p:nvSpPr>
        <p:spPr/>
        <p:txBody>
          <a:bodyPr/>
          <a:lstStyle/>
          <a:p>
            <a:pPr eaLnBrk="1" hangingPunct="1">
              <a:defRPr/>
            </a:pPr>
            <a:r>
              <a:rPr lang="en-US" dirty="0" smtClean="0"/>
              <a:t>Parameters measured-</a:t>
            </a:r>
          </a:p>
          <a:p>
            <a:pPr eaLnBrk="1" hangingPunct="1">
              <a:defRPr/>
            </a:pPr>
            <a:r>
              <a:rPr lang="en-US" dirty="0" smtClean="0"/>
              <a:t>1-Latency  2- Amplitude</a:t>
            </a:r>
          </a:p>
          <a:p>
            <a:pPr eaLnBrk="1" hangingPunct="1">
              <a:defRPr/>
            </a:pPr>
            <a:r>
              <a:rPr lang="en-US" dirty="0" smtClean="0"/>
              <a:t> 3-Inter peak latency</a:t>
            </a:r>
          </a:p>
          <a:p>
            <a:pPr eaLnBrk="1" hangingPunct="1">
              <a:defRPr/>
            </a:pPr>
            <a:r>
              <a:rPr lang="en-US" dirty="0" smtClean="0"/>
              <a:t>4- </a:t>
            </a:r>
            <a:r>
              <a:rPr lang="en-US" b="1" dirty="0" smtClean="0"/>
              <a:t>Two  Important Interpeak Latencies-</a:t>
            </a:r>
          </a:p>
          <a:p>
            <a:pPr eaLnBrk="1" hangingPunct="1">
              <a:defRPr/>
            </a:pPr>
            <a:r>
              <a:rPr lang="en-US" dirty="0" smtClean="0"/>
              <a:t>A) Brachial plexus to spinal cord (N9-N13)</a:t>
            </a:r>
          </a:p>
          <a:p>
            <a:pPr eaLnBrk="1" hangingPunct="1">
              <a:defRPr/>
            </a:pPr>
            <a:r>
              <a:rPr lang="en-US" dirty="0" smtClean="0"/>
              <a:t>B) Central sensory conduction time (N13-N20 )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r>
              <a:rPr lang="en-US" sz="4000" dirty="0" smtClean="0">
                <a:solidFill>
                  <a:schemeClr val="accent1">
                    <a:lumMod val="60000"/>
                    <a:lumOff val="40000"/>
                  </a:schemeClr>
                </a:solidFill>
              </a:rPr>
              <a:t>TECHNICAL RECOMMENDATIONS OF VEP STUDY (IFCN)</a:t>
            </a:r>
          </a:p>
        </p:txBody>
      </p:sp>
      <p:sp>
        <p:nvSpPr>
          <p:cNvPr id="79875" name="Rectangle 3"/>
          <p:cNvSpPr>
            <a:spLocks noGrp="1" noChangeArrowheads="1"/>
          </p:cNvSpPr>
          <p:nvPr>
            <p:ph type="body" idx="1"/>
          </p:nvPr>
        </p:nvSpPr>
        <p:spPr>
          <a:xfrm>
            <a:off x="457200" y="1828800"/>
            <a:ext cx="8229600" cy="4525963"/>
          </a:xfrm>
        </p:spPr>
        <p:txBody>
          <a:bodyPr/>
          <a:lstStyle/>
          <a:p>
            <a:pPr eaLnBrk="1" hangingPunct="1">
              <a:lnSpc>
                <a:spcPct val="80000"/>
              </a:lnSpc>
              <a:defRPr/>
            </a:pPr>
            <a:r>
              <a:rPr lang="en-US" sz="2800" dirty="0" smtClean="0"/>
              <a:t> </a:t>
            </a:r>
            <a:r>
              <a:rPr lang="en-US" sz="2800" dirty="0" smtClean="0">
                <a:solidFill>
                  <a:schemeClr val="tx2"/>
                </a:solidFill>
              </a:rPr>
              <a:t>Channel 1: Oz- Fpz</a:t>
            </a:r>
          </a:p>
          <a:p>
            <a:pPr eaLnBrk="1" hangingPunct="1">
              <a:lnSpc>
                <a:spcPct val="80000"/>
              </a:lnSpc>
              <a:defRPr/>
            </a:pPr>
            <a:r>
              <a:rPr lang="en-US" sz="2800" dirty="0" smtClean="0">
                <a:solidFill>
                  <a:schemeClr val="tx2"/>
                </a:solidFill>
              </a:rPr>
              <a:t>Channel2 : Oz-A1A2</a:t>
            </a:r>
          </a:p>
          <a:p>
            <a:pPr eaLnBrk="1" hangingPunct="1">
              <a:lnSpc>
                <a:spcPct val="80000"/>
              </a:lnSpc>
              <a:defRPr/>
            </a:pPr>
            <a:r>
              <a:rPr lang="en-US" sz="2800" dirty="0" smtClean="0">
                <a:solidFill>
                  <a:schemeClr val="tx2"/>
                </a:solidFill>
              </a:rPr>
              <a:t>Ground : Cz</a:t>
            </a:r>
          </a:p>
          <a:p>
            <a:pPr eaLnBrk="1" hangingPunct="1">
              <a:lnSpc>
                <a:spcPct val="80000"/>
              </a:lnSpc>
              <a:defRPr/>
            </a:pPr>
            <a:r>
              <a:rPr lang="en-US" sz="2800" dirty="0" smtClean="0">
                <a:solidFill>
                  <a:schemeClr val="tx2"/>
                </a:solidFill>
              </a:rPr>
              <a:t>Analysis time:250 ms</a:t>
            </a:r>
          </a:p>
          <a:p>
            <a:pPr eaLnBrk="1" hangingPunct="1">
              <a:lnSpc>
                <a:spcPct val="80000"/>
              </a:lnSpc>
              <a:defRPr/>
            </a:pPr>
            <a:r>
              <a:rPr lang="en-US" sz="2800" dirty="0" smtClean="0">
                <a:solidFill>
                  <a:schemeClr val="tx2"/>
                </a:solidFill>
              </a:rPr>
              <a:t>No. of epochs at least 100</a:t>
            </a:r>
          </a:p>
          <a:p>
            <a:pPr eaLnBrk="1" hangingPunct="1">
              <a:lnSpc>
                <a:spcPct val="80000"/>
              </a:lnSpc>
              <a:defRPr/>
            </a:pPr>
            <a:r>
              <a:rPr lang="en-US" sz="2800" dirty="0" smtClean="0">
                <a:solidFill>
                  <a:schemeClr val="tx2"/>
                </a:solidFill>
              </a:rPr>
              <a:t>Stimulation-B &amp; W checkerboard 50-80 % contrast</a:t>
            </a:r>
          </a:p>
          <a:p>
            <a:pPr eaLnBrk="1" hangingPunct="1">
              <a:lnSpc>
                <a:spcPct val="80000"/>
              </a:lnSpc>
              <a:defRPr/>
            </a:pPr>
            <a:r>
              <a:rPr lang="en-US" sz="2800" dirty="0" smtClean="0">
                <a:solidFill>
                  <a:schemeClr val="tx2"/>
                </a:solidFill>
              </a:rPr>
              <a:t>Size of pattern 14 x 16” </a:t>
            </a:r>
          </a:p>
          <a:p>
            <a:pPr eaLnBrk="1" hangingPunct="1">
              <a:lnSpc>
                <a:spcPct val="80000"/>
              </a:lnSpc>
              <a:defRPr/>
            </a:pPr>
            <a:r>
              <a:rPr lang="en-US" sz="2800" dirty="0" smtClean="0">
                <a:solidFill>
                  <a:schemeClr val="tx2"/>
                </a:solidFill>
              </a:rPr>
              <a:t>Rate of stimuli-1 Hz (transient), 4-8 Hz (steady state)</a:t>
            </a:r>
          </a:p>
          <a:p>
            <a:pPr eaLnBrk="1" hangingPunct="1">
              <a:lnSpc>
                <a:spcPct val="80000"/>
              </a:lnSpc>
              <a:defRPr/>
            </a:pPr>
            <a:r>
              <a:rPr lang="en-US" sz="2800" dirty="0" smtClean="0">
                <a:solidFill>
                  <a:schemeClr val="tx2"/>
                </a:solidFill>
              </a:rPr>
              <a:t>Mean luminance of the central field- 50 cd/m2 </a:t>
            </a:r>
          </a:p>
          <a:p>
            <a:pPr eaLnBrk="1" hangingPunct="1">
              <a:lnSpc>
                <a:spcPct val="80000"/>
              </a:lnSpc>
              <a:defRPr/>
            </a:pPr>
            <a:r>
              <a:rPr lang="en-US" sz="2800" dirty="0" smtClean="0">
                <a:solidFill>
                  <a:schemeClr val="tx2"/>
                </a:solidFill>
              </a:rPr>
              <a:t>Background luminance- 20_40 cd/m2</a:t>
            </a:r>
          </a:p>
          <a:p>
            <a:pPr eaLnBrk="1" hangingPunct="1">
              <a:lnSpc>
                <a:spcPct val="80000"/>
              </a:lnSpc>
              <a:defRPr/>
            </a:pPr>
            <a:endParaRPr lang="en-US" sz="2800" dirty="0"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457200" y="274638"/>
            <a:ext cx="8229600" cy="180975"/>
          </a:xfrm>
        </p:spPr>
        <p:txBody>
          <a:bodyPr/>
          <a:lstStyle/>
          <a:p>
            <a:pPr eaLnBrk="1" hangingPunct="1">
              <a:defRPr/>
            </a:pPr>
            <a:r>
              <a:rPr lang="en-US" sz="4000" dirty="0" smtClean="0">
                <a:solidFill>
                  <a:schemeClr val="accent1">
                    <a:lumMod val="60000"/>
                    <a:lumOff val="40000"/>
                  </a:schemeClr>
                </a:solidFill>
              </a:rPr>
              <a:t>Normal values of median SSEP</a:t>
            </a:r>
          </a:p>
        </p:txBody>
      </p:sp>
      <p:graphicFrame>
        <p:nvGraphicFramePr>
          <p:cNvPr id="124080" name="Group 176"/>
          <p:cNvGraphicFramePr>
            <a:graphicFrameLocks noGrp="1"/>
          </p:cNvGraphicFramePr>
          <p:nvPr>
            <p:ph idx="1"/>
          </p:nvPr>
        </p:nvGraphicFramePr>
        <p:xfrm>
          <a:off x="304800" y="533400"/>
          <a:ext cx="8534400" cy="6175565"/>
        </p:xfrm>
        <a:graphic>
          <a:graphicData uri="http://schemas.openxmlformats.org/drawingml/2006/table">
            <a:tbl>
              <a:tblPr/>
              <a:tblGrid>
                <a:gridCol w="2286000"/>
                <a:gridCol w="3124200"/>
                <a:gridCol w="3124200"/>
              </a:tblGrid>
              <a:tr h="1009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Latency (ms)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IFCN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Male –mean 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IFCN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Female –mean UL</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9.8 (11.0)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9.2 (10.5)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N20-N9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9.3(10.5)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9.0(10.1)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N20-N13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5.7(7.2)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5.6(7.0)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N13-N9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3.5(4.4)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3.2(4.0)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Amplitudes (uv)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4.8(1.0)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4.8(1.0)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2.9(1.0)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2.9(1.0)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3.2 (0.8)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3.2 (0.8)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074" name="Rectangle 2"/>
          <p:cNvSpPr>
            <a:spLocks noGrp="1" noRot="1" noChangeArrowheads="1"/>
          </p:cNvSpPr>
          <p:nvPr>
            <p:ph type="title"/>
          </p:nvPr>
        </p:nvSpPr>
        <p:spPr/>
        <p:txBody>
          <a:bodyPr/>
          <a:lstStyle/>
          <a:p>
            <a:pPr eaLnBrk="1" hangingPunct="1">
              <a:defRPr/>
            </a:pPr>
            <a:endParaRPr lang="en-US" dirty="0" smtClean="0"/>
          </a:p>
        </p:txBody>
      </p:sp>
      <p:pic>
        <p:nvPicPr>
          <p:cNvPr id="63491"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3492" name="Text Box 4"/>
          <p:cNvSpPr txBox="1">
            <a:spLocks noChangeArrowheads="1"/>
          </p:cNvSpPr>
          <p:nvPr/>
        </p:nvSpPr>
        <p:spPr bwMode="auto">
          <a:xfrm>
            <a:off x="3492500" y="260350"/>
            <a:ext cx="1123950" cy="366713"/>
          </a:xfrm>
          <a:prstGeom prst="rect">
            <a:avLst/>
          </a:prstGeom>
          <a:noFill/>
          <a:ln w="9525">
            <a:noFill/>
            <a:miter lim="800000"/>
            <a:headEnd/>
            <a:tailEnd/>
          </a:ln>
        </p:spPr>
        <p:txBody>
          <a:bodyPr wrap="none">
            <a:spAutoFit/>
          </a:bodyPr>
          <a:lstStyle/>
          <a:p>
            <a:r>
              <a:rPr lang="en-US" dirty="0">
                <a:latin typeface="Arial" charset="0"/>
              </a:rPr>
              <a:t>Control-1</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7122" name="Rectangle 2"/>
          <p:cNvSpPr>
            <a:spLocks noGrp="1" noRot="1" noChangeArrowheads="1"/>
          </p:cNvSpPr>
          <p:nvPr>
            <p:ph type="title"/>
          </p:nvPr>
        </p:nvSpPr>
        <p:spPr/>
        <p:txBody>
          <a:bodyPr/>
          <a:lstStyle/>
          <a:p>
            <a:pPr eaLnBrk="1" hangingPunct="1">
              <a:defRPr/>
            </a:pPr>
            <a:endParaRPr lang="en-US" dirty="0" smtClean="0"/>
          </a:p>
        </p:txBody>
      </p:sp>
      <p:pic>
        <p:nvPicPr>
          <p:cNvPr id="64515"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9170" name="Rectangle 2"/>
          <p:cNvSpPr>
            <a:spLocks noGrp="1" noRot="1" noChangeArrowheads="1"/>
          </p:cNvSpPr>
          <p:nvPr>
            <p:ph type="title"/>
          </p:nvPr>
        </p:nvSpPr>
        <p:spPr/>
        <p:txBody>
          <a:bodyPr/>
          <a:lstStyle/>
          <a:p>
            <a:pPr eaLnBrk="1" hangingPunct="1">
              <a:defRPr/>
            </a:pPr>
            <a:endParaRPr lang="en-US" dirty="0" smtClean="0"/>
          </a:p>
        </p:txBody>
      </p:sp>
      <p:pic>
        <p:nvPicPr>
          <p:cNvPr id="65539"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1218" name="Rectangle 2"/>
          <p:cNvSpPr>
            <a:spLocks noGrp="1" noRot="1" noChangeArrowheads="1"/>
          </p:cNvSpPr>
          <p:nvPr>
            <p:ph type="title"/>
          </p:nvPr>
        </p:nvSpPr>
        <p:spPr/>
        <p:txBody>
          <a:bodyPr/>
          <a:lstStyle/>
          <a:p>
            <a:pPr eaLnBrk="1" hangingPunct="1">
              <a:defRPr/>
            </a:pPr>
            <a:endParaRPr lang="en-US" dirty="0" smtClean="0"/>
          </a:p>
        </p:txBody>
      </p:sp>
      <p:pic>
        <p:nvPicPr>
          <p:cNvPr id="66563"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8450" name="Rectangle 2"/>
          <p:cNvSpPr>
            <a:spLocks noGrp="1" noRot="1" noChangeArrowheads="1"/>
          </p:cNvSpPr>
          <p:nvPr>
            <p:ph type="title"/>
          </p:nvPr>
        </p:nvSpPr>
        <p:spPr>
          <a:xfrm>
            <a:off x="457200" y="533400"/>
            <a:ext cx="8229600" cy="4800600"/>
          </a:xfrm>
        </p:spPr>
        <p:txBody>
          <a:bodyPr/>
          <a:lstStyle/>
          <a:p>
            <a:pPr eaLnBrk="1" hangingPunct="1">
              <a:defRPr/>
            </a:pPr>
            <a:r>
              <a:rPr lang="en-US" dirty="0" smtClean="0">
                <a:solidFill>
                  <a:schemeClr val="accent1">
                    <a:lumMod val="60000"/>
                    <a:lumOff val="40000"/>
                  </a:schemeClr>
                </a:solidFill>
              </a:rPr>
              <a:t>QUESTION-7 </a:t>
            </a:r>
          </a:p>
        </p:txBody>
      </p:sp>
      <p:sp>
        <p:nvSpPr>
          <p:cNvPr id="488451" name="Rectangle 3"/>
          <p:cNvSpPr>
            <a:spLocks noGrp="1" noChangeArrowheads="1"/>
          </p:cNvSpPr>
          <p:nvPr>
            <p:ph type="body" idx="1"/>
          </p:nvPr>
        </p:nvSpPr>
        <p:spPr>
          <a:xfrm>
            <a:off x="1371600" y="3810000"/>
            <a:ext cx="8229600" cy="4525963"/>
          </a:xfrm>
        </p:spPr>
        <p:txBody>
          <a:bodyPr/>
          <a:lstStyle/>
          <a:p>
            <a:pPr eaLnBrk="1" hangingPunct="1">
              <a:buFont typeface="Wingdings" pitchFamily="2" charset="2"/>
              <a:buNone/>
              <a:defRPr/>
            </a:pP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4" descr="Tra7"/>
          <p:cNvPicPr>
            <a:picLocks noGrp="1" noChangeAspect="1" noChangeArrowheads="1"/>
          </p:cNvPicPr>
          <p:nvPr>
            <p:ph type="body" idx="4294967295"/>
          </p:nvPr>
        </p:nvPicPr>
        <p:blipFill>
          <a:blip r:embed="rId3"/>
          <a:srcRect/>
          <a:stretch>
            <a:fillRect/>
          </a:stretch>
        </p:blipFill>
        <p:spPr>
          <a:xfrm>
            <a:off x="457200" y="2590800"/>
            <a:ext cx="3886200" cy="4038600"/>
          </a:xfrm>
          <a:noFill/>
        </p:spPr>
      </p:pic>
      <p:pic>
        <p:nvPicPr>
          <p:cNvPr id="68611" name="Picture 5" descr="Tra8"/>
          <p:cNvPicPr>
            <a:picLocks noChangeAspect="1" noChangeArrowheads="1"/>
          </p:cNvPicPr>
          <p:nvPr/>
        </p:nvPicPr>
        <p:blipFill>
          <a:blip r:embed="rId4"/>
          <a:srcRect/>
          <a:stretch>
            <a:fillRect/>
          </a:stretch>
        </p:blipFill>
        <p:spPr bwMode="auto">
          <a:xfrm>
            <a:off x="5029200" y="2514600"/>
            <a:ext cx="3657600" cy="4343400"/>
          </a:xfrm>
          <a:prstGeom prst="rect">
            <a:avLst/>
          </a:prstGeom>
          <a:noFill/>
          <a:ln w="9525">
            <a:noFill/>
            <a:miter lim="800000"/>
            <a:headEnd/>
            <a:tailEnd/>
          </a:ln>
        </p:spPr>
      </p:pic>
      <p:graphicFrame>
        <p:nvGraphicFramePr>
          <p:cNvPr id="428306" name="Group 274"/>
          <p:cNvGraphicFramePr>
            <a:graphicFrameLocks noGrp="1"/>
          </p:cNvGraphicFramePr>
          <p:nvPr>
            <p:ph/>
          </p:nvPr>
        </p:nvGraphicFramePr>
        <p:xfrm>
          <a:off x="457200" y="274638"/>
          <a:ext cx="8229600" cy="2087563"/>
        </p:xfrm>
        <a:graphic>
          <a:graphicData uri="http://schemas.openxmlformats.org/drawingml/2006/table">
            <a:tbl>
              <a:tblPr/>
              <a:tblGrid>
                <a:gridCol w="1655763"/>
                <a:gridCol w="855662"/>
                <a:gridCol w="854075"/>
                <a:gridCol w="855663"/>
                <a:gridCol w="854075"/>
                <a:gridCol w="855662"/>
                <a:gridCol w="736600"/>
                <a:gridCol w="763588"/>
                <a:gridCol w="798512"/>
              </a:tblGrid>
              <a:tr h="2492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Protocol / Run</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N9</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N11</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N13</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N20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P25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N20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Low</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High</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ms</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µV</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gridSpan="9">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 MEDIAN</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022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 Erbs point</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11.15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13.30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19.05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21.95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3Hz</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Off</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022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 Erbs point</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11.35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13.70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19.20</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22.15</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3Hz</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Off</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Tibial SSEP</a:t>
            </a:r>
          </a:p>
        </p:txBody>
      </p:sp>
      <p:sp>
        <p:nvSpPr>
          <p:cNvPr id="129027" name="Rectangle 3"/>
          <p:cNvSpPr>
            <a:spLocks noGrp="1" noChangeArrowheads="1"/>
          </p:cNvSpPr>
          <p:nvPr>
            <p:ph type="body" sz="half" idx="1"/>
          </p:nvPr>
        </p:nvSpPr>
        <p:spPr>
          <a:xfrm>
            <a:off x="457200" y="1905000"/>
            <a:ext cx="3048000" cy="4221163"/>
          </a:xfrm>
        </p:spPr>
        <p:txBody>
          <a:bodyPr/>
          <a:lstStyle/>
          <a:p>
            <a:pPr eaLnBrk="1" hangingPunct="1">
              <a:defRPr/>
            </a:pPr>
            <a:r>
              <a:rPr lang="en-US" sz="2800" dirty="0" smtClean="0"/>
              <a:t>Ch-1:C’z-Fz</a:t>
            </a:r>
          </a:p>
          <a:p>
            <a:pPr eaLnBrk="1" hangingPunct="1">
              <a:defRPr/>
            </a:pPr>
            <a:r>
              <a:rPr lang="en-US" sz="2800" dirty="0" smtClean="0"/>
              <a:t>Ch 2:T12-T10</a:t>
            </a:r>
          </a:p>
          <a:p>
            <a:pPr eaLnBrk="1" hangingPunct="1">
              <a:defRPr/>
            </a:pPr>
            <a:r>
              <a:rPr lang="en-US" sz="2800" dirty="0" smtClean="0"/>
              <a:t>Ch3 :L1-L3</a:t>
            </a:r>
          </a:p>
          <a:p>
            <a:pPr eaLnBrk="1" hangingPunct="1">
              <a:defRPr/>
            </a:pPr>
            <a:r>
              <a:rPr lang="en-US" sz="2800" dirty="0" smtClean="0"/>
              <a:t>Ch 4:PF-K</a:t>
            </a:r>
          </a:p>
        </p:txBody>
      </p:sp>
      <p:graphicFrame>
        <p:nvGraphicFramePr>
          <p:cNvPr id="129063" name="Group 39"/>
          <p:cNvGraphicFramePr>
            <a:graphicFrameLocks noGrp="1"/>
          </p:cNvGraphicFramePr>
          <p:nvPr>
            <p:ph sz="half" idx="2"/>
          </p:nvPr>
        </p:nvGraphicFramePr>
        <p:xfrm>
          <a:off x="3276600" y="1752600"/>
          <a:ext cx="5562600" cy="4724399"/>
        </p:xfrm>
        <a:graphic>
          <a:graphicData uri="http://schemas.openxmlformats.org/drawingml/2006/table">
            <a:tbl>
              <a:tblPr/>
              <a:tblGrid>
                <a:gridCol w="2819400"/>
                <a:gridCol w="2743200"/>
              </a:tblGrid>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Waveforms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Generators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Tibial or sciatic nerve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Dorsal gray matter of lumbar spinal cord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Cervical  spinal cord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P37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Primary sensory cortex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457200" y="914400"/>
            <a:ext cx="8229600" cy="180975"/>
          </a:xfrm>
        </p:spPr>
        <p:txBody>
          <a:bodyPr/>
          <a:lstStyle/>
          <a:p>
            <a:pPr eaLnBrk="1" hangingPunct="1">
              <a:defRPr/>
            </a:pPr>
            <a:r>
              <a:rPr lang="en-US" sz="4000" dirty="0" smtClean="0">
                <a:solidFill>
                  <a:schemeClr val="accent1">
                    <a:lumMod val="60000"/>
                    <a:lumOff val="40000"/>
                  </a:schemeClr>
                </a:solidFill>
              </a:rPr>
              <a:t>Normal values of tibial  SSEP</a:t>
            </a:r>
          </a:p>
        </p:txBody>
      </p:sp>
      <p:graphicFrame>
        <p:nvGraphicFramePr>
          <p:cNvPr id="134199" name="Group 55"/>
          <p:cNvGraphicFramePr>
            <a:graphicFrameLocks noGrp="1"/>
          </p:cNvGraphicFramePr>
          <p:nvPr>
            <p:ph idx="1"/>
          </p:nvPr>
        </p:nvGraphicFramePr>
        <p:xfrm>
          <a:off x="1752600" y="1676400"/>
          <a:ext cx="5181600" cy="4114801"/>
        </p:xfrm>
        <a:graphic>
          <a:graphicData uri="http://schemas.openxmlformats.org/drawingml/2006/table">
            <a:tbl>
              <a:tblPr/>
              <a:tblGrid>
                <a:gridCol w="2362200"/>
                <a:gridCol w="2819400"/>
              </a:tblGrid>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Latency (ms)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IFCN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mean UL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8.5 (10.5)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22.0(24.5)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37.5(42.0)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N8- P37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28.5(32.0)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N22-P37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15.5(18.5)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266" name="Rectangle 2"/>
          <p:cNvSpPr>
            <a:spLocks noGrp="1" noRot="1" noChangeArrowheads="1"/>
          </p:cNvSpPr>
          <p:nvPr>
            <p:ph type="title"/>
          </p:nvPr>
        </p:nvSpPr>
        <p:spPr/>
        <p:txBody>
          <a:bodyPr/>
          <a:lstStyle/>
          <a:p>
            <a:pPr eaLnBrk="1" hangingPunct="1">
              <a:defRPr/>
            </a:pPr>
            <a:r>
              <a:rPr lang="en-US" sz="4000" dirty="0" smtClean="0">
                <a:solidFill>
                  <a:schemeClr val="accent1">
                    <a:lumMod val="60000"/>
                    <a:lumOff val="40000"/>
                  </a:schemeClr>
                </a:solidFill>
              </a:rPr>
              <a:t>CLINICAL APPLICATIONS OF SSEP</a:t>
            </a:r>
          </a:p>
        </p:txBody>
      </p:sp>
      <p:sp>
        <p:nvSpPr>
          <p:cNvPr id="523267" name="Rectangle 3"/>
          <p:cNvSpPr>
            <a:spLocks noGrp="1" noChangeArrowheads="1"/>
          </p:cNvSpPr>
          <p:nvPr>
            <p:ph type="body" idx="1"/>
          </p:nvPr>
        </p:nvSpPr>
        <p:spPr>
          <a:xfrm>
            <a:off x="457200" y="1600200"/>
            <a:ext cx="8458200" cy="4525963"/>
          </a:xfrm>
        </p:spPr>
        <p:txBody>
          <a:bodyPr/>
          <a:lstStyle/>
          <a:p>
            <a:pPr eaLnBrk="1" hangingPunct="1">
              <a:lnSpc>
                <a:spcPct val="90000"/>
              </a:lnSpc>
              <a:defRPr/>
            </a:pPr>
            <a:r>
              <a:rPr lang="en-US" b="1" dirty="0" smtClean="0"/>
              <a:t>1-DEMELINATING DISEASE-</a:t>
            </a:r>
            <a:r>
              <a:rPr lang="en-US" dirty="0" smtClean="0"/>
              <a:t> Diagnostic yield in MS – Abn SEP-60 %, VEP-56%, BAEP- 32% </a:t>
            </a:r>
            <a:r>
              <a:rPr lang="en-US" sz="2000" dirty="0" smtClean="0"/>
              <a:t>(chiappa. 1983)</a:t>
            </a:r>
          </a:p>
          <a:p>
            <a:pPr eaLnBrk="1" hangingPunct="1">
              <a:lnSpc>
                <a:spcPct val="90000"/>
              </a:lnSpc>
              <a:defRPr/>
            </a:pPr>
            <a:r>
              <a:rPr lang="en-US" dirty="0" smtClean="0"/>
              <a:t>Yield of SEP- more with Tibial (64 % ,than median SEP- 54 %.</a:t>
            </a:r>
          </a:p>
          <a:p>
            <a:pPr eaLnBrk="1" hangingPunct="1">
              <a:lnSpc>
                <a:spcPct val="90000"/>
              </a:lnSpc>
              <a:defRPr/>
            </a:pPr>
            <a:r>
              <a:rPr lang="en-US" b="1" dirty="0" smtClean="0"/>
              <a:t>2-TRAUMA-</a:t>
            </a:r>
            <a:r>
              <a:rPr lang="en-US" dirty="0" smtClean="0"/>
              <a:t>   Preganglionic lesion- if Erb  P. N9 –normal , and  spinal  N13 -NR or reduced. Abnormalities of both N9,N13 –suggest post ganglionic lesion/ combined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4466" name="MOV06252.MPG">
            <a:hlinkClick r:id="" action="ppaction://media"/>
          </p:cNvPr>
          <p:cNvPicPr>
            <a:picLocks noGrp="1" noRot="1" noChangeAspect="1" noChangeArrowheads="1"/>
          </p:cNvPicPr>
          <p:nvPr>
            <p:ph type="media" sz="half" idx="2"/>
            <a:videoFile r:link="rId2"/>
            <p:extLst>
              <p:ext uri="{DAA4B4D4-6D71-4841-9C94-3DE7FCFB9230}">
                <p14:media xmlns:p14="http://schemas.microsoft.com/office/powerpoint/2010/main" r:link="rId1"/>
              </p:ext>
            </p:extLst>
          </p:nvPr>
        </p:nvPicPr>
        <p:blipFill>
          <a:blip r:embed="rId5"/>
          <a:srcRect/>
          <a:stretch>
            <a:fillRect/>
          </a:stretch>
        </p:blipFill>
        <p:spPr>
          <a:xfrm>
            <a:off x="0" y="0"/>
            <a:ext cx="9144000" cy="6858000"/>
          </a:xfr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7446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74466"/>
                                        </p:tgtEl>
                                      </p:cBhvr>
                                    </p:cmd>
                                  </p:childTnLst>
                                </p:cTn>
                              </p:par>
                            </p:childTnLst>
                          </p:cTn>
                        </p:par>
                      </p:childTnLst>
                    </p:cTn>
                  </p:par>
                </p:childTnLst>
              </p:cTn>
              <p:nextCondLst>
                <p:cond evt="onClick" delay="0">
                  <p:tgtEl>
                    <p:spTgt spid="574466"/>
                  </p:tgtEl>
                </p:cond>
              </p:nextCondLst>
            </p:seq>
            <p:video>
              <p:cMediaNode>
                <p:cTn id="7" fill="hold" display="0">
                  <p:stCondLst>
                    <p:cond delay="indefinite"/>
                  </p:stCondLst>
                  <p:endCondLst>
                    <p:cond evt="onNext" delay="0">
                      <p:tgtEl>
                        <p:sldTgt/>
                      </p:tgtEl>
                    </p:cond>
                    <p:cond evt="onPrev" delay="0">
                      <p:tgtEl>
                        <p:sldTgt/>
                      </p:tgtEl>
                    </p:cond>
                  </p:endCondLst>
                </p:cTn>
                <p:tgtEl>
                  <p:spTgt spid="574466"/>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5315" name="Rectangle 3"/>
          <p:cNvSpPr>
            <a:spLocks noGrp="1" noChangeArrowheads="1"/>
          </p:cNvSpPr>
          <p:nvPr>
            <p:ph type="body" idx="1"/>
          </p:nvPr>
        </p:nvSpPr>
        <p:spPr>
          <a:xfrm>
            <a:off x="457200" y="457200"/>
            <a:ext cx="8229600" cy="5668963"/>
          </a:xfrm>
        </p:spPr>
        <p:txBody>
          <a:bodyPr/>
          <a:lstStyle/>
          <a:p>
            <a:pPr eaLnBrk="1" hangingPunct="1">
              <a:lnSpc>
                <a:spcPct val="90000"/>
              </a:lnSpc>
              <a:defRPr/>
            </a:pPr>
            <a:r>
              <a:rPr lang="en-US" sz="2400" b="1" dirty="0" smtClean="0"/>
              <a:t>3-VASCULAR LESIONS</a:t>
            </a:r>
            <a:r>
              <a:rPr lang="en-US" sz="2400" dirty="0" smtClean="0"/>
              <a:t>– Dejerine roussy  thalamic syndrome- SEP increased latency with reduced amplitude of cortical potentials.</a:t>
            </a:r>
          </a:p>
          <a:p>
            <a:pPr eaLnBrk="1" hangingPunct="1">
              <a:lnSpc>
                <a:spcPct val="90000"/>
              </a:lnSpc>
              <a:defRPr/>
            </a:pPr>
            <a:r>
              <a:rPr lang="en-US" sz="2400" dirty="0" smtClean="0"/>
              <a:t>SEP changes in intracerebral hemorrhage , -nt SEP in large Hm. Unrecordable SEP associated with poorer motor functions.</a:t>
            </a:r>
          </a:p>
          <a:p>
            <a:pPr eaLnBrk="1" hangingPunct="1">
              <a:lnSpc>
                <a:spcPct val="90000"/>
              </a:lnSpc>
              <a:defRPr/>
            </a:pPr>
            <a:endParaRPr lang="en-US" sz="2400" dirty="0" smtClean="0"/>
          </a:p>
          <a:p>
            <a:pPr eaLnBrk="1" hangingPunct="1">
              <a:lnSpc>
                <a:spcPct val="90000"/>
              </a:lnSpc>
              <a:defRPr/>
            </a:pPr>
            <a:r>
              <a:rPr lang="en-US" sz="2400" b="1" dirty="0" smtClean="0"/>
              <a:t>4- MYOCLONUS-</a:t>
            </a:r>
            <a:r>
              <a:rPr lang="en-US" sz="2400" dirty="0" smtClean="0"/>
              <a:t> In cortical myoclonus SEP reveal giant potentials..</a:t>
            </a:r>
          </a:p>
          <a:p>
            <a:pPr eaLnBrk="1" hangingPunct="1">
              <a:lnSpc>
                <a:spcPct val="90000"/>
              </a:lnSpc>
              <a:defRPr/>
            </a:pPr>
            <a:r>
              <a:rPr lang="en-US" sz="2400" b="1" dirty="0" smtClean="0"/>
              <a:t>5- Spinal cord tumors- extra and intramedullary –SEP abn</a:t>
            </a:r>
          </a:p>
          <a:p>
            <a:pPr eaLnBrk="1" hangingPunct="1">
              <a:lnSpc>
                <a:spcPct val="90000"/>
              </a:lnSpc>
              <a:defRPr/>
            </a:pPr>
            <a:endParaRPr lang="en-US" sz="2400" b="1" dirty="0" smtClean="0"/>
          </a:p>
          <a:p>
            <a:pPr eaLnBrk="1" hangingPunct="1">
              <a:lnSpc>
                <a:spcPct val="90000"/>
              </a:lnSpc>
              <a:defRPr/>
            </a:pPr>
            <a:r>
              <a:rPr lang="en-US" sz="2400" b="1" dirty="0" smtClean="0"/>
              <a:t>6-SURGICAL MONITORING-</a:t>
            </a:r>
            <a:r>
              <a:rPr lang="en-US" sz="2400" dirty="0" smtClean="0"/>
              <a:t>  Scoliosis surgery, CTVS – coarctation of aorta and carotid endarterectomy.</a:t>
            </a:r>
          </a:p>
          <a:p>
            <a:pPr eaLnBrk="1" hangingPunct="1">
              <a:lnSpc>
                <a:spcPct val="90000"/>
              </a:lnSpc>
              <a:defRPr/>
            </a:pPr>
            <a:r>
              <a:rPr lang="en-US" sz="2400" dirty="0" smtClean="0"/>
              <a:t> indicator of decrease cerebral blood flow</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6" name="Rectangle 4"/>
          <p:cNvSpPr>
            <a:spLocks noGrp="1" noChangeArrowheads="1"/>
          </p:cNvSpPr>
          <p:nvPr>
            <p:ph type="title"/>
          </p:nvPr>
        </p:nvSpPr>
        <p:spPr>
          <a:xfrm>
            <a:off x="457200" y="274638"/>
            <a:ext cx="8229600" cy="5135562"/>
          </a:xfrm>
        </p:spPr>
        <p:txBody>
          <a:bodyPr/>
          <a:lstStyle/>
          <a:p>
            <a:pPr eaLnBrk="1" hangingPunct="1">
              <a:defRPr/>
            </a:pPr>
            <a:r>
              <a:rPr lang="en-US" dirty="0" smtClean="0">
                <a:solidFill>
                  <a:schemeClr val="accent1">
                    <a:lumMod val="60000"/>
                    <a:lumOff val="40000"/>
                  </a:schemeClr>
                </a:solidFill>
              </a:rPr>
              <a:t>MOTOR EVOKED POTENTIALS</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Rot="1" noChangeArrowheads="1"/>
          </p:cNvSpPr>
          <p:nvPr>
            <p:ph type="title"/>
          </p:nvPr>
        </p:nvSpPr>
        <p:spPr>
          <a:xfrm>
            <a:off x="0" y="274638"/>
            <a:ext cx="8686800" cy="1143000"/>
          </a:xfrm>
        </p:spPr>
        <p:txBody>
          <a:bodyPr/>
          <a:lstStyle/>
          <a:p>
            <a:pPr eaLnBrk="1" hangingPunct="1">
              <a:defRPr/>
            </a:pPr>
            <a:r>
              <a:rPr lang="en-US" dirty="0" smtClean="0">
                <a:solidFill>
                  <a:schemeClr val="accent1">
                    <a:lumMod val="60000"/>
                    <a:lumOff val="40000"/>
                  </a:schemeClr>
                </a:solidFill>
              </a:rPr>
              <a:t>MEPs</a:t>
            </a:r>
          </a:p>
        </p:txBody>
      </p:sp>
      <p:sp>
        <p:nvSpPr>
          <p:cNvPr id="224259" name="Rectangle 3"/>
          <p:cNvSpPr>
            <a:spLocks noGrp="1" noChangeArrowheads="1"/>
          </p:cNvSpPr>
          <p:nvPr>
            <p:ph type="body" idx="1"/>
          </p:nvPr>
        </p:nvSpPr>
        <p:spPr/>
        <p:txBody>
          <a:bodyPr/>
          <a:lstStyle/>
          <a:p>
            <a:pPr eaLnBrk="1" hangingPunct="1">
              <a:lnSpc>
                <a:spcPct val="80000"/>
              </a:lnSpc>
              <a:defRPr/>
            </a:pPr>
            <a:r>
              <a:rPr lang="en-US" sz="2800" dirty="0" smtClean="0"/>
              <a:t>MEP  refers to the electrical potentials recorded from muscle, ph nerve , or spinal cord in response to stimulation of the motor cortex or motor pathway within  CNS.</a:t>
            </a:r>
          </a:p>
          <a:p>
            <a:pPr eaLnBrk="1" hangingPunct="1">
              <a:lnSpc>
                <a:spcPct val="80000"/>
              </a:lnSpc>
              <a:defRPr/>
            </a:pPr>
            <a:r>
              <a:rPr lang="en-US" sz="2800" dirty="0" smtClean="0"/>
              <a:t>MEP are of higher amplitude ,do not require prolonged averaging  and easier to carry out.</a:t>
            </a:r>
          </a:p>
          <a:p>
            <a:pPr eaLnBrk="1" hangingPunct="1">
              <a:lnSpc>
                <a:spcPct val="80000"/>
              </a:lnSpc>
              <a:defRPr/>
            </a:pPr>
            <a:r>
              <a:rPr lang="en-US" sz="2800" dirty="0" smtClean="0"/>
              <a:t>2 way of stimulation- Electrical/Magnetic </a:t>
            </a:r>
          </a:p>
          <a:p>
            <a:pPr eaLnBrk="1" hangingPunct="1">
              <a:lnSpc>
                <a:spcPct val="80000"/>
              </a:lnSpc>
              <a:defRPr/>
            </a:pPr>
            <a:r>
              <a:rPr lang="en-US" sz="2800" dirty="0" smtClean="0"/>
              <a:t>ADV- magnetic stim painless but jerk noise produced., while electrical stim lower cost, more focal stim, relative lack of latency shift on activation, and lack of interhemispheric inhibition.	</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2"/>
          <p:cNvSpPr>
            <a:spLocks noGrp="1" noRot="1" noChangeArrowheads="1"/>
          </p:cNvSpPr>
          <p:nvPr>
            <p:ph type="title"/>
          </p:nvPr>
        </p:nvSpPr>
        <p:spPr/>
        <p:txBody>
          <a:bodyPr/>
          <a:lstStyle/>
          <a:p>
            <a:pPr eaLnBrk="1" hangingPunct="1">
              <a:defRPr/>
            </a:pPr>
            <a:r>
              <a:rPr lang="en-US" sz="2800" dirty="0" smtClean="0">
                <a:solidFill>
                  <a:schemeClr val="accent1">
                    <a:lumMod val="60000"/>
                    <a:lumOff val="40000"/>
                  </a:schemeClr>
                </a:solidFill>
              </a:rPr>
              <a:t>ELECTRODE PLACEMENT FOR ELECTRICAL STIMULATION</a:t>
            </a:r>
          </a:p>
        </p:txBody>
      </p:sp>
      <p:sp>
        <p:nvSpPr>
          <p:cNvPr id="225283" name="Rectangle 3"/>
          <p:cNvSpPr>
            <a:spLocks noGrp="1" noChangeArrowheads="1"/>
          </p:cNvSpPr>
          <p:nvPr>
            <p:ph type="body" idx="1"/>
          </p:nvPr>
        </p:nvSpPr>
        <p:spPr/>
        <p:txBody>
          <a:bodyPr/>
          <a:lstStyle/>
          <a:p>
            <a:pPr eaLnBrk="1" hangingPunct="1">
              <a:lnSpc>
                <a:spcPct val="90000"/>
              </a:lnSpc>
              <a:defRPr/>
            </a:pPr>
            <a:r>
              <a:rPr lang="en-US" sz="2800" dirty="0" smtClean="0"/>
              <a:t>Anode placed 5-7 cm lateral and 2 cm anterior to interaural line. For facial muscle , 9-11 cm lateral and 2-3 cm anterior , For LL &amp; pelvic  muscle– 2 cm ant to Cz.</a:t>
            </a:r>
          </a:p>
          <a:p>
            <a:pPr eaLnBrk="1" hangingPunct="1">
              <a:lnSpc>
                <a:spcPct val="90000"/>
              </a:lnSpc>
              <a:defRPr/>
            </a:pPr>
            <a:r>
              <a:rPr lang="en-US" sz="2800" dirty="0" smtClean="0"/>
              <a:t>Cathode is placed 7 cm lateral away from anode over vertex for UL and facial muscle,  7 cm post to Cz for LL, and pelvic muscle stimulation.</a:t>
            </a:r>
          </a:p>
          <a:p>
            <a:pPr eaLnBrk="1" hangingPunct="1">
              <a:lnSpc>
                <a:spcPct val="90000"/>
              </a:lnSpc>
              <a:defRPr/>
            </a:pPr>
            <a:r>
              <a:rPr lang="en-US" sz="2800" dirty="0" smtClean="0"/>
              <a:t>For spinal stim cathode placed on C7 spine and anode prox. for UL. whereas  cathode placed on 1</a:t>
            </a:r>
            <a:r>
              <a:rPr lang="en-US" sz="2800" baseline="30000" dirty="0" smtClean="0"/>
              <a:t>st</a:t>
            </a:r>
            <a:r>
              <a:rPr lang="en-US" sz="2800" dirty="0" smtClean="0"/>
              <a:t> lumbar spine and anode  proximal for LL.</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a:xfrm>
            <a:off x="457200" y="274638"/>
            <a:ext cx="8686800" cy="1143000"/>
          </a:xfrm>
        </p:spPr>
        <p:txBody>
          <a:bodyPr/>
          <a:lstStyle/>
          <a:p>
            <a:pPr eaLnBrk="1" hangingPunct="1">
              <a:defRPr/>
            </a:pPr>
            <a:r>
              <a:rPr lang="en-US" sz="2800" dirty="0" smtClean="0">
                <a:solidFill>
                  <a:schemeClr val="accent1">
                    <a:lumMod val="60000"/>
                    <a:lumOff val="40000"/>
                  </a:schemeClr>
                </a:solidFill>
              </a:rPr>
              <a:t>ELECTRODE PLACEMENT FOR MAGNETIC  STIMULATION</a:t>
            </a:r>
          </a:p>
        </p:txBody>
      </p:sp>
      <p:sp>
        <p:nvSpPr>
          <p:cNvPr id="251907" name="Rectangle 3"/>
          <p:cNvSpPr>
            <a:spLocks noGrp="1" noChangeArrowheads="1"/>
          </p:cNvSpPr>
          <p:nvPr>
            <p:ph type="body" idx="1"/>
          </p:nvPr>
        </p:nvSpPr>
        <p:spPr>
          <a:xfrm>
            <a:off x="0" y="1371600"/>
            <a:ext cx="9144000" cy="4759325"/>
          </a:xfrm>
        </p:spPr>
        <p:txBody>
          <a:bodyPr/>
          <a:lstStyle/>
          <a:p>
            <a:pPr lvl="1" eaLnBrk="1" hangingPunct="1">
              <a:defRPr/>
            </a:pPr>
            <a:r>
              <a:rPr lang="en-US" dirty="0" smtClean="0"/>
              <a:t>In magnetic stimulation-coil positioned knowing the  direction of current flow and it should be centered on anodal positions.</a:t>
            </a:r>
          </a:p>
          <a:p>
            <a:pPr lvl="1" eaLnBrk="1" hangingPunct="1">
              <a:defRPr/>
            </a:pPr>
            <a:r>
              <a:rPr lang="en-US" dirty="0" smtClean="0"/>
              <a:t>For  focal stim 2 type coil- angulated round coil, butterfly or figure of 8</a:t>
            </a:r>
            <a:r>
              <a:rPr lang="en-US" baseline="30000" dirty="0" smtClean="0"/>
              <a:t>th</a:t>
            </a:r>
            <a:r>
              <a:rPr lang="en-US" dirty="0" smtClean="0"/>
              <a:t> coil.</a:t>
            </a:r>
          </a:p>
          <a:p>
            <a:pPr lvl="1" eaLnBrk="1" hangingPunct="1">
              <a:defRPr/>
            </a:pPr>
            <a:r>
              <a:rPr lang="en-US" dirty="0" smtClean="0"/>
              <a:t>Magnetic coil also stim the roots and ph nerve. </a:t>
            </a:r>
          </a:p>
          <a:p>
            <a:pPr lvl="1" eaLnBrk="1" hangingPunct="1">
              <a:defRPr/>
            </a:pPr>
            <a:r>
              <a:rPr lang="en-US" dirty="0" smtClean="0"/>
              <a:t>MEP are commonly recorded from the contra lateral UL or LL. common recording site biceps,ADM ,APB in UL and  TA, EDB in LL. </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706" name="Rectangle 2"/>
          <p:cNvSpPr>
            <a:spLocks noGrp="1" noRot="1" noChangeArrowheads="1"/>
          </p:cNvSpPr>
          <p:nvPr>
            <p:ph type="title"/>
          </p:nvPr>
        </p:nvSpPr>
        <p:spPr/>
        <p:txBody>
          <a:bodyPr/>
          <a:lstStyle/>
          <a:p>
            <a:pPr eaLnBrk="1" hangingPunct="1">
              <a:defRPr/>
            </a:pPr>
            <a:r>
              <a:rPr lang="en-US" dirty="0" smtClean="0">
                <a:solidFill>
                  <a:schemeClr val="accent1"/>
                </a:solidFill>
              </a:rPr>
              <a:t>Magnetic stimulator -MAGSTIM</a:t>
            </a:r>
          </a:p>
        </p:txBody>
      </p:sp>
      <p:pic>
        <p:nvPicPr>
          <p:cNvPr id="78851" name="Picture 3" descr="DSC06259"/>
          <p:cNvPicPr>
            <a:picLocks noGrp="1" noChangeAspect="1" noChangeArrowheads="1"/>
          </p:cNvPicPr>
          <p:nvPr>
            <p:ph sz="half" idx="1"/>
          </p:nvPr>
        </p:nvPicPr>
        <p:blipFill>
          <a:blip r:embed="rId3"/>
          <a:srcRect/>
          <a:stretch>
            <a:fillRect/>
          </a:stretch>
        </p:blipFill>
        <p:spPr>
          <a:xfrm>
            <a:off x="0" y="1219200"/>
            <a:ext cx="4953000" cy="5391150"/>
          </a:xfrm>
        </p:spPr>
      </p:pic>
      <p:pic>
        <p:nvPicPr>
          <p:cNvPr id="78852" name="Picture 4" descr="DSC06258"/>
          <p:cNvPicPr>
            <a:picLocks noGrp="1" noChangeAspect="1" noChangeArrowheads="1"/>
          </p:cNvPicPr>
          <p:nvPr>
            <p:ph sz="quarter" idx="2"/>
          </p:nvPr>
        </p:nvPicPr>
        <p:blipFill>
          <a:blip r:embed="rId4" cstate="print"/>
          <a:srcRect/>
          <a:stretch>
            <a:fillRect/>
          </a:stretch>
        </p:blipFill>
        <p:spPr>
          <a:xfrm>
            <a:off x="5105400" y="1219200"/>
            <a:ext cx="4038600" cy="5410200"/>
          </a:xfrm>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7362"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MEASUREMENT OF CMCT</a:t>
            </a:r>
          </a:p>
        </p:txBody>
      </p:sp>
      <p:sp>
        <p:nvSpPr>
          <p:cNvPr id="527363" name="Rectangle 3"/>
          <p:cNvSpPr>
            <a:spLocks noGrp="1" noChangeArrowheads="1"/>
          </p:cNvSpPr>
          <p:nvPr>
            <p:ph type="body" idx="1"/>
          </p:nvPr>
        </p:nvSpPr>
        <p:spPr/>
        <p:txBody>
          <a:bodyPr/>
          <a:lstStyle/>
          <a:p>
            <a:pPr eaLnBrk="1" hangingPunct="1">
              <a:lnSpc>
                <a:spcPct val="90000"/>
              </a:lnSpc>
              <a:defRPr/>
            </a:pPr>
            <a:r>
              <a:rPr lang="en-US" dirty="0" smtClean="0"/>
              <a:t> CMCT –measured by subtracting the latency of  MEP on spinal stimulation from that cortical stimulation.</a:t>
            </a:r>
          </a:p>
          <a:p>
            <a:pPr eaLnBrk="1" hangingPunct="1">
              <a:lnSpc>
                <a:spcPct val="90000"/>
              </a:lnSpc>
              <a:defRPr/>
            </a:pPr>
            <a:r>
              <a:rPr lang="en-US" dirty="0" smtClean="0"/>
              <a:t>CMCT =MEP latency -1/2 (M+F+1)</a:t>
            </a:r>
          </a:p>
          <a:p>
            <a:pPr eaLnBrk="1" hangingPunct="1">
              <a:lnSpc>
                <a:spcPct val="90000"/>
              </a:lnSpc>
              <a:defRPr/>
            </a:pPr>
            <a:r>
              <a:rPr lang="en-US" dirty="0" smtClean="0"/>
              <a:t>Where M= latency of direct  motor response and F= min latency of F wave. </a:t>
            </a:r>
          </a:p>
          <a:p>
            <a:pPr eaLnBrk="1" hangingPunct="1">
              <a:lnSpc>
                <a:spcPct val="90000"/>
              </a:lnSpc>
              <a:defRPr/>
            </a:pPr>
            <a:r>
              <a:rPr lang="en-US" dirty="0" smtClean="0"/>
              <a:t>2 Major Abn  of MEP ……..</a:t>
            </a:r>
          </a:p>
          <a:p>
            <a:pPr eaLnBrk="1" hangingPunct="1">
              <a:lnSpc>
                <a:spcPct val="90000"/>
              </a:lnSpc>
              <a:defRPr/>
            </a:pPr>
            <a:r>
              <a:rPr lang="en-US" dirty="0" smtClean="0"/>
              <a:t>1-Prolongation of CMCT    2- In excitability of motor pathways.</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2"/>
          <p:cNvSpPr>
            <a:spLocks noGrp="1" noRot="1" noChangeArrowheads="1"/>
          </p:cNvSpPr>
          <p:nvPr>
            <p:ph type="title"/>
          </p:nvPr>
        </p:nvSpPr>
        <p:spPr>
          <a:xfrm>
            <a:off x="457200" y="274638"/>
            <a:ext cx="8229600" cy="258762"/>
          </a:xfrm>
        </p:spPr>
        <p:txBody>
          <a:bodyPr/>
          <a:lstStyle/>
          <a:p>
            <a:pPr eaLnBrk="1" hangingPunct="1">
              <a:defRPr/>
            </a:pPr>
            <a:r>
              <a:rPr lang="en-US" sz="4000" dirty="0" smtClean="0">
                <a:solidFill>
                  <a:schemeClr val="accent1">
                    <a:lumMod val="60000"/>
                    <a:lumOff val="40000"/>
                  </a:schemeClr>
                </a:solidFill>
              </a:rPr>
              <a:t>ANALYSIS</a:t>
            </a:r>
          </a:p>
        </p:txBody>
      </p:sp>
      <p:sp>
        <p:nvSpPr>
          <p:cNvPr id="252931" name="Rectangle 3"/>
          <p:cNvSpPr>
            <a:spLocks noGrp="1" noChangeArrowheads="1"/>
          </p:cNvSpPr>
          <p:nvPr>
            <p:ph type="body" sz="half" idx="1"/>
          </p:nvPr>
        </p:nvSpPr>
        <p:spPr>
          <a:xfrm>
            <a:off x="457200" y="762000"/>
            <a:ext cx="8382000" cy="457200"/>
          </a:xfrm>
        </p:spPr>
        <p:txBody>
          <a:bodyPr/>
          <a:lstStyle/>
          <a:p>
            <a:pPr eaLnBrk="1" hangingPunct="1">
              <a:lnSpc>
                <a:spcPct val="80000"/>
              </a:lnSpc>
              <a:defRPr/>
            </a:pPr>
            <a:r>
              <a:rPr lang="en-US" sz="2400" dirty="0" smtClean="0"/>
              <a:t>CMCT-	 difference in the latencies b/t cortical and spinal stim is known as CMCT.</a:t>
            </a:r>
          </a:p>
          <a:p>
            <a:pPr eaLnBrk="1" hangingPunct="1">
              <a:lnSpc>
                <a:spcPct val="80000"/>
              </a:lnSpc>
              <a:defRPr/>
            </a:pPr>
            <a:r>
              <a:rPr lang="en-US" sz="2400" dirty="0" smtClean="0"/>
              <a:t> </a:t>
            </a:r>
          </a:p>
          <a:p>
            <a:pPr eaLnBrk="1" hangingPunct="1">
              <a:lnSpc>
                <a:spcPct val="80000"/>
              </a:lnSpc>
              <a:defRPr/>
            </a:pPr>
            <a:endParaRPr lang="en-US" sz="2400" dirty="0" smtClean="0"/>
          </a:p>
        </p:txBody>
      </p:sp>
      <p:graphicFrame>
        <p:nvGraphicFramePr>
          <p:cNvPr id="252985" name="Group 57"/>
          <p:cNvGraphicFramePr>
            <a:graphicFrameLocks noGrp="1"/>
          </p:cNvGraphicFramePr>
          <p:nvPr>
            <p:ph sz="half" idx="2"/>
          </p:nvPr>
        </p:nvGraphicFramePr>
        <p:xfrm>
          <a:off x="609600" y="1371600"/>
          <a:ext cx="7924800" cy="5176647"/>
        </p:xfrm>
        <a:graphic>
          <a:graphicData uri="http://schemas.openxmlformats.org/drawingml/2006/table">
            <a:tbl>
              <a:tblPr/>
              <a:tblGrid>
                <a:gridCol w="2641600"/>
                <a:gridCol w="2784475"/>
                <a:gridCol w="2498725"/>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Muscle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Latency (msec)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 CMCT (msec)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Biceps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11.6+_1.2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4.9+_ 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Deltoid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10.6 +_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4.9+_ 0.5</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Thenar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20.1+_ 1.8</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6.4+_ 0.3</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Tib anterior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26.7+_ 2.3</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13.2+_ 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Anal sphincter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22.8+- 3.6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13.3 +_2.3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0898"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Clinical application Of MEPs</a:t>
            </a:r>
          </a:p>
        </p:txBody>
      </p:sp>
      <p:sp>
        <p:nvSpPr>
          <p:cNvPr id="720899" name="Rectangle 3"/>
          <p:cNvSpPr>
            <a:spLocks noGrp="1" noChangeArrowheads="1"/>
          </p:cNvSpPr>
          <p:nvPr>
            <p:ph type="body" idx="1"/>
          </p:nvPr>
        </p:nvSpPr>
        <p:spPr/>
        <p:txBody>
          <a:bodyPr/>
          <a:lstStyle/>
          <a:p>
            <a:pPr eaLnBrk="1" hangingPunct="1">
              <a:buFontTx/>
              <a:buNone/>
              <a:defRPr/>
            </a:pPr>
            <a:r>
              <a:rPr lang="en-US" dirty="0" smtClean="0"/>
              <a:t>    IN HEAD AND SPINAL INJURY</a:t>
            </a:r>
          </a:p>
          <a:p>
            <a:pPr eaLnBrk="1" hangingPunct="1">
              <a:buFont typeface="Wingdings" pitchFamily="2" charset="2"/>
              <a:buNone/>
              <a:defRPr/>
            </a:pPr>
            <a:r>
              <a:rPr lang="en-US" dirty="0" smtClean="0"/>
              <a:t>          Documenting motor deficit</a:t>
            </a:r>
          </a:p>
          <a:p>
            <a:pPr eaLnBrk="1" hangingPunct="1">
              <a:buFont typeface="Wingdings" pitchFamily="2" charset="2"/>
              <a:buNone/>
              <a:defRPr/>
            </a:pPr>
            <a:r>
              <a:rPr lang="en-US" dirty="0" smtClean="0"/>
              <a:t>          Prognostic significant</a:t>
            </a:r>
          </a:p>
          <a:p>
            <a:pPr eaLnBrk="1" hangingPunct="1">
              <a:buFont typeface="Wingdings" pitchFamily="2" charset="2"/>
              <a:buChar char="q"/>
              <a:defRPr/>
            </a:pPr>
            <a:r>
              <a:rPr lang="en-US" dirty="0" smtClean="0"/>
              <a:t>	Intra op monitoring</a:t>
            </a:r>
          </a:p>
          <a:p>
            <a:pPr eaLnBrk="1" hangingPunct="1">
              <a:buFont typeface="Wingdings" pitchFamily="2" charset="2"/>
              <a:buChar char="q"/>
              <a:defRPr/>
            </a:pPr>
            <a:r>
              <a:rPr lang="en-US" dirty="0" smtClean="0"/>
              <a:t>	Demylinating disease</a:t>
            </a:r>
          </a:p>
          <a:p>
            <a:pPr eaLnBrk="1" hangingPunct="1">
              <a:buFont typeface="Wingdings" pitchFamily="2" charset="2"/>
              <a:buChar char="q"/>
              <a:defRPr/>
            </a:pPr>
            <a:r>
              <a:rPr lang="en-US" dirty="0" smtClean="0"/>
              <a:t>	Degenerative disease-MNDS</a:t>
            </a:r>
          </a:p>
          <a:p>
            <a:pPr eaLnBrk="1" hangingPunct="1">
              <a:buFont typeface="Wingdings" pitchFamily="2" charset="2"/>
              <a:buChar char="q"/>
              <a:defRPr/>
            </a:pPr>
            <a:r>
              <a:rPr lang="en-US" dirty="0" smtClean="0"/>
              <a:t>	Inflammatory disease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6994" name="Rectangle 2"/>
          <p:cNvSpPr>
            <a:spLocks noGrp="1" noRot="1" noChangeArrowheads="1"/>
          </p:cNvSpPr>
          <p:nvPr>
            <p:ph type="title"/>
          </p:nvPr>
        </p:nvSpPr>
        <p:spPr>
          <a:xfrm>
            <a:off x="457200" y="274638"/>
            <a:ext cx="8229600" cy="5211762"/>
          </a:xfrm>
        </p:spPr>
        <p:txBody>
          <a:bodyPr/>
          <a:lstStyle/>
          <a:p>
            <a:pPr eaLnBrk="1" hangingPunct="1">
              <a:defRPr/>
            </a:pPr>
            <a:r>
              <a:rPr lang="en-US" dirty="0" smtClean="0">
                <a:solidFill>
                  <a:schemeClr val="accent1">
                    <a:lumMod val="60000"/>
                    <a:lumOff val="40000"/>
                  </a:schemeClr>
                </a:solidFill>
              </a:rPr>
              <a:t>COGNITIVE EVOKED POTENTIALS</a:t>
            </a:r>
            <a:br>
              <a:rPr lang="en-US" dirty="0" smtClean="0">
                <a:solidFill>
                  <a:schemeClr val="accent1">
                    <a:lumMod val="60000"/>
                    <a:lumOff val="40000"/>
                  </a:schemeClr>
                </a:solidFill>
              </a:rPr>
            </a:br>
            <a:r>
              <a:rPr lang="en-US" dirty="0" smtClean="0">
                <a:solidFill>
                  <a:schemeClr val="accent1">
                    <a:lumMod val="60000"/>
                    <a:lumOff val="40000"/>
                  </a:schemeClr>
                </a:solidFill>
              </a:rPr>
              <a:t>OR </a:t>
            </a:r>
            <a:br>
              <a:rPr lang="en-US" dirty="0" smtClean="0">
                <a:solidFill>
                  <a:schemeClr val="accent1">
                    <a:lumMod val="60000"/>
                    <a:lumOff val="40000"/>
                  </a:schemeClr>
                </a:solidFill>
              </a:rPr>
            </a:br>
            <a:r>
              <a:rPr lang="en-US" dirty="0" smtClean="0">
                <a:solidFill>
                  <a:schemeClr val="accent1">
                    <a:lumMod val="60000"/>
                    <a:lumOff val="40000"/>
                  </a:schemeClr>
                </a:solidFill>
              </a:rPr>
              <a:t>ENDOGENOUS EVENT RELATED POTENTIALS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8916" name="Rectangle 4"/>
          <p:cNvSpPr>
            <a:spLocks noGrp="1" noRot="1" noChangeArrowheads="1"/>
          </p:cNvSpPr>
          <p:nvPr>
            <p:ph type="title"/>
          </p:nvPr>
        </p:nvSpPr>
        <p:spPr/>
        <p:txBody>
          <a:bodyPr/>
          <a:lstStyle/>
          <a:p>
            <a:pPr eaLnBrk="1" hangingPunct="1">
              <a:defRPr/>
            </a:pPr>
            <a:r>
              <a:rPr lang="en-US" sz="3600" dirty="0" smtClean="0">
                <a:solidFill>
                  <a:schemeClr val="accent1">
                    <a:lumMod val="60000"/>
                    <a:lumOff val="40000"/>
                  </a:schemeClr>
                </a:solidFill>
              </a:rPr>
              <a:t>VEP ABNORMALITIES</a:t>
            </a:r>
          </a:p>
        </p:txBody>
      </p:sp>
      <p:sp>
        <p:nvSpPr>
          <p:cNvPr id="678917" name="Rectangle 5"/>
          <p:cNvSpPr>
            <a:spLocks noGrp="1" noChangeArrowheads="1"/>
          </p:cNvSpPr>
          <p:nvPr>
            <p:ph type="body" sz="half" idx="1"/>
          </p:nvPr>
        </p:nvSpPr>
        <p:spPr/>
        <p:txBody>
          <a:bodyPr/>
          <a:lstStyle/>
          <a:p>
            <a:pPr eaLnBrk="1" hangingPunct="1">
              <a:defRPr/>
            </a:pPr>
            <a:r>
              <a:rPr lang="en-US" sz="2400" dirty="0" smtClean="0"/>
              <a:t>VEPs represent mass response of cortical and possibly the subcortical areas.</a:t>
            </a:r>
          </a:p>
          <a:p>
            <a:pPr eaLnBrk="1" hangingPunct="1">
              <a:defRPr/>
            </a:pPr>
            <a:r>
              <a:rPr lang="en-US" sz="2400" dirty="0" smtClean="0"/>
              <a:t>The common waveforms- N75,P100,N145. </a:t>
            </a:r>
          </a:p>
          <a:p>
            <a:pPr eaLnBrk="1" hangingPunct="1">
              <a:defRPr/>
            </a:pPr>
            <a:r>
              <a:rPr lang="en-US" sz="2400" u="sng" dirty="0" smtClean="0"/>
              <a:t>Assessment of abnormal VEP</a:t>
            </a:r>
          </a:p>
          <a:p>
            <a:pPr eaLnBrk="1" hangingPunct="1">
              <a:defRPr/>
            </a:pPr>
            <a:r>
              <a:rPr lang="en-US" sz="2400" dirty="0" smtClean="0"/>
              <a:t>1-Latency prolongation</a:t>
            </a:r>
            <a:br>
              <a:rPr lang="en-US" sz="2400" dirty="0" smtClean="0"/>
            </a:br>
            <a:r>
              <a:rPr lang="en-US" sz="2400" dirty="0" smtClean="0"/>
              <a:t>2-Amplitude reduction</a:t>
            </a:r>
          </a:p>
          <a:p>
            <a:pPr eaLnBrk="1" hangingPunct="1">
              <a:defRPr/>
            </a:pPr>
            <a:r>
              <a:rPr lang="en-US" sz="2400" dirty="0" smtClean="0"/>
              <a:t>3-Combined latency and amplitude abn.</a:t>
            </a:r>
          </a:p>
          <a:p>
            <a:pPr eaLnBrk="1" hangingPunct="1">
              <a:defRPr/>
            </a:pPr>
            <a:endParaRPr lang="en-US" sz="2400" dirty="0" smtClean="0"/>
          </a:p>
        </p:txBody>
      </p:sp>
      <p:pic>
        <p:nvPicPr>
          <p:cNvPr id="12292" name="Picture 7" descr="TraF6EB"/>
          <p:cNvPicPr>
            <a:picLocks noGrp="1" noChangeAspect="1" noChangeArrowheads="1"/>
          </p:cNvPicPr>
          <p:nvPr>
            <p:ph type="body" sz="half" idx="2"/>
          </p:nvPr>
        </p:nvPicPr>
        <p:blipFill>
          <a:blip r:embed="rId3"/>
          <a:srcRect/>
          <a:stretch>
            <a:fillRect/>
          </a:stretch>
        </p:blipFill>
        <p:spPr>
          <a:xfrm>
            <a:off x="4645025" y="1755775"/>
            <a:ext cx="3965575" cy="3821113"/>
          </a:xfrm>
          <a:noFill/>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8802" name="Rectangle 2"/>
          <p:cNvSpPr>
            <a:spLocks noGrp="1" noRot="1" noChangeArrowheads="1"/>
          </p:cNvSpPr>
          <p:nvPr>
            <p:ph type="title"/>
          </p:nvPr>
        </p:nvSpPr>
        <p:spPr/>
        <p:txBody>
          <a:bodyPr/>
          <a:lstStyle/>
          <a:p>
            <a:pPr eaLnBrk="1" hangingPunct="1">
              <a:defRPr/>
            </a:pPr>
            <a:r>
              <a:rPr lang="en-US" sz="4000" dirty="0" smtClean="0">
                <a:solidFill>
                  <a:schemeClr val="accent1">
                    <a:lumMod val="60000"/>
                    <a:lumOff val="40000"/>
                  </a:schemeClr>
                </a:solidFill>
              </a:rPr>
              <a:t>COGNITIVE EVOKED POTENTIALS</a:t>
            </a:r>
          </a:p>
        </p:txBody>
      </p:sp>
      <p:sp>
        <p:nvSpPr>
          <p:cNvPr id="588803" name="Rectangle 3"/>
          <p:cNvSpPr>
            <a:spLocks noGrp="1" noChangeArrowheads="1"/>
          </p:cNvSpPr>
          <p:nvPr>
            <p:ph type="body" idx="1"/>
          </p:nvPr>
        </p:nvSpPr>
        <p:spPr/>
        <p:txBody>
          <a:bodyPr/>
          <a:lstStyle/>
          <a:p>
            <a:pPr eaLnBrk="1" hangingPunct="1">
              <a:lnSpc>
                <a:spcPct val="90000"/>
              </a:lnSpc>
              <a:defRPr/>
            </a:pPr>
            <a:r>
              <a:rPr lang="en-US" sz="2800" dirty="0" smtClean="0"/>
              <a:t>These are long latency evoked potentials related to cognitive processing .</a:t>
            </a:r>
          </a:p>
          <a:p>
            <a:pPr eaLnBrk="1" hangingPunct="1">
              <a:lnSpc>
                <a:spcPct val="90000"/>
              </a:lnSpc>
              <a:defRPr/>
            </a:pPr>
            <a:r>
              <a:rPr lang="en-US" sz="2800" dirty="0" smtClean="0"/>
              <a:t>Endogenous  evoked potentials have a longer latency, higher amplitude, and lower frequency. </a:t>
            </a:r>
          </a:p>
          <a:p>
            <a:pPr eaLnBrk="1" hangingPunct="1">
              <a:lnSpc>
                <a:spcPct val="90000"/>
              </a:lnSpc>
              <a:defRPr/>
            </a:pPr>
            <a:r>
              <a:rPr lang="en-US" sz="2800" dirty="0" smtClean="0"/>
              <a:t>It requires  patient’s attention and cooperation.</a:t>
            </a:r>
          </a:p>
          <a:p>
            <a:pPr eaLnBrk="1" hangingPunct="1">
              <a:lnSpc>
                <a:spcPct val="90000"/>
              </a:lnSpc>
              <a:defRPr/>
            </a:pPr>
            <a:r>
              <a:rPr lang="en-US" sz="2800" dirty="0" smtClean="0"/>
              <a:t>P3 elicited by unexpected or infreq (target)stimulus in random pattern.</a:t>
            </a:r>
          </a:p>
          <a:p>
            <a:pPr eaLnBrk="1" hangingPunct="1">
              <a:lnSpc>
                <a:spcPct val="90000"/>
              </a:lnSpc>
              <a:defRPr/>
            </a:pPr>
            <a:r>
              <a:rPr lang="en-US" sz="2800" dirty="0" smtClean="0"/>
              <a:t>Recent study- P3a generate from frontal area  &amp; insula , P3b- from parietal and inf. temporal area form- N1,N2,P2,P3</a:t>
            </a:r>
          </a:p>
          <a:p>
            <a:pPr eaLnBrk="1" hangingPunct="1">
              <a:lnSpc>
                <a:spcPct val="90000"/>
              </a:lnSpc>
              <a:defRPr/>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0066"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P3 or P300</a:t>
            </a:r>
          </a:p>
        </p:txBody>
      </p:sp>
      <p:sp>
        <p:nvSpPr>
          <p:cNvPr id="600067" name="Rectangle 3"/>
          <p:cNvSpPr>
            <a:spLocks noGrp="1" noChangeArrowheads="1"/>
          </p:cNvSpPr>
          <p:nvPr>
            <p:ph type="body" idx="1"/>
          </p:nvPr>
        </p:nvSpPr>
        <p:spPr>
          <a:xfrm>
            <a:off x="457200" y="1600200"/>
            <a:ext cx="8229600" cy="5029200"/>
          </a:xfrm>
        </p:spPr>
        <p:txBody>
          <a:bodyPr/>
          <a:lstStyle/>
          <a:p>
            <a:pPr eaLnBrk="1" hangingPunct="1">
              <a:defRPr/>
            </a:pPr>
            <a:r>
              <a:rPr lang="en-US" sz="2800" dirty="0" smtClean="0"/>
              <a:t>Electrodes – Recording- Fz, Cz, Pz, Ground -Fpz , Referred to link mastoid, ear, nose.</a:t>
            </a:r>
          </a:p>
          <a:p>
            <a:pPr eaLnBrk="1" hangingPunct="1">
              <a:defRPr/>
            </a:pPr>
            <a:r>
              <a:rPr lang="en-US" sz="2800" dirty="0" smtClean="0"/>
              <a:t>Wave form- N1, N2, P2, P3</a:t>
            </a:r>
          </a:p>
          <a:p>
            <a:pPr eaLnBrk="1" hangingPunct="1">
              <a:defRPr/>
            </a:pPr>
            <a:r>
              <a:rPr lang="en-US" sz="2800" dirty="0" smtClean="0"/>
              <a:t>P3 -Symmetric wave max over midline, central, parietal regions with a latency varying between 250 ms and 600 ms depending on the stimulus and subject parameters</a:t>
            </a:r>
          </a:p>
          <a:p>
            <a:pPr eaLnBrk="1" hangingPunct="1">
              <a:defRPr/>
            </a:pPr>
            <a:r>
              <a:rPr lang="en-US" sz="2800" dirty="0" smtClean="0"/>
              <a:t>P3 morphology broad- P3a, P3b</a:t>
            </a:r>
          </a:p>
          <a:p>
            <a:pPr eaLnBrk="1" hangingPunct="1">
              <a:defRPr/>
            </a:pPr>
            <a:r>
              <a:rPr lang="en-US" sz="2800" dirty="0" smtClean="0"/>
              <a:t>Meseaurement- point of max P3 amp.or Intersectional extrapolation</a:t>
            </a:r>
          </a:p>
          <a:p>
            <a:pPr eaLnBrk="1" hangingPunct="1">
              <a:defRPr/>
            </a:pPr>
            <a:r>
              <a:rPr lang="en-US" sz="2800" dirty="0" smtClean="0"/>
              <a:t>Normal P3- 346.9+_ 38.1</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4946"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Clinical applications of P3 </a:t>
            </a:r>
          </a:p>
        </p:txBody>
      </p:sp>
      <p:sp>
        <p:nvSpPr>
          <p:cNvPr id="594947" name="Rectangle 3"/>
          <p:cNvSpPr>
            <a:spLocks noGrp="1" noChangeArrowheads="1"/>
          </p:cNvSpPr>
          <p:nvPr>
            <p:ph type="body" idx="1"/>
          </p:nvPr>
        </p:nvSpPr>
        <p:spPr>
          <a:xfrm>
            <a:off x="457200" y="1754188"/>
            <a:ext cx="8229600" cy="4371975"/>
          </a:xfrm>
        </p:spPr>
        <p:txBody>
          <a:bodyPr/>
          <a:lstStyle/>
          <a:p>
            <a:pPr lvl="1" eaLnBrk="1" hangingPunct="1">
              <a:defRPr/>
            </a:pPr>
            <a:r>
              <a:rPr lang="en-US" dirty="0" smtClean="0"/>
              <a:t> 1- Dementia-  Abn in 30-80 %. ,But early stage-N</a:t>
            </a:r>
          </a:p>
          <a:p>
            <a:pPr lvl="1" eaLnBrk="1" hangingPunct="1">
              <a:defRPr/>
            </a:pPr>
            <a:r>
              <a:rPr lang="en-US" dirty="0" smtClean="0"/>
              <a:t>2- Parkinson –prolonged in demented PD</a:t>
            </a:r>
          </a:p>
          <a:p>
            <a:pPr lvl="1" eaLnBrk="1" hangingPunct="1">
              <a:defRPr/>
            </a:pPr>
            <a:r>
              <a:rPr lang="en-US" dirty="0" smtClean="0"/>
              <a:t>3- HIV infection- In ADC N2P3 abn</a:t>
            </a:r>
          </a:p>
          <a:p>
            <a:pPr lvl="1" eaLnBrk="1" hangingPunct="1">
              <a:defRPr/>
            </a:pPr>
            <a:r>
              <a:rPr lang="en-US" dirty="0" smtClean="0"/>
              <a:t>4- Psychiatric -Acute schizophrenia… Frontal P3 amp.  decreased</a:t>
            </a:r>
          </a:p>
          <a:p>
            <a:pPr lvl="1" eaLnBrk="1" hangingPunct="1">
              <a:defRPr/>
            </a:pPr>
            <a:r>
              <a:rPr lang="en-US" dirty="0" smtClean="0"/>
              <a:t>5-Mental retardation-Down, Turner, P -W syndrome-  attenuated P3</a:t>
            </a:r>
          </a:p>
          <a:p>
            <a:pPr lvl="1" eaLnBrk="1" hangingPunct="1">
              <a:defRPr/>
            </a:pPr>
            <a:r>
              <a:rPr lang="en-US" dirty="0" smtClean="0"/>
              <a:t>6- Nutrition/Toxic/Metabolic Disorder –Prolonged in hepatic and uremic coma (Cohen et al)</a:t>
            </a:r>
          </a:p>
          <a:p>
            <a:pPr lvl="1" eaLnBrk="1" hangingPunct="1">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rrowheads="1"/>
          </p:cNvSpPr>
          <p:nvPr>
            <p:ph type="title"/>
          </p:nvPr>
        </p:nvSpPr>
        <p:spPr/>
        <p:txBody>
          <a:bodyPr/>
          <a:lstStyle/>
          <a:p>
            <a:pPr eaLnBrk="1" hangingPunct="1">
              <a:defRPr/>
            </a:pPr>
            <a:endParaRPr lang="en-US" dirty="0" smtClean="0"/>
          </a:p>
        </p:txBody>
      </p:sp>
      <p:sp>
        <p:nvSpPr>
          <p:cNvPr id="757763" name="Rectangle 3"/>
          <p:cNvSpPr>
            <a:spLocks noGrp="1" noChangeArrowheads="1"/>
          </p:cNvSpPr>
          <p:nvPr>
            <p:ph type="body" idx="1"/>
          </p:nvPr>
        </p:nvSpPr>
        <p:spPr/>
        <p:txBody>
          <a:bodyPr/>
          <a:lstStyle/>
          <a:p>
            <a:pPr eaLnBrk="1" hangingPunct="1">
              <a:defRPr/>
            </a:pPr>
            <a:r>
              <a:rPr lang="en-US" sz="2800" dirty="0" smtClean="0"/>
              <a:t>Significance of NCV is that the distal latency and conduction velocity measurements are helpful in evaluating the speed of conduction along distal and mid portions of a peripheral nerve.</a:t>
            </a:r>
          </a:p>
          <a:p>
            <a:pPr eaLnBrk="1" hangingPunct="1">
              <a:defRPr/>
            </a:pPr>
            <a:r>
              <a:rPr lang="en-US" sz="2800" dirty="0" smtClean="0"/>
              <a:t>F wave latency is used for the evaluation of proximal segments of motor nerve.</a:t>
            </a:r>
          </a:p>
          <a:p>
            <a:pPr eaLnBrk="1" hangingPunct="1">
              <a:defRPr/>
            </a:pPr>
            <a:r>
              <a:rPr lang="en-US" sz="2800" dirty="0" smtClean="0"/>
              <a:t>H reflexes are most useful when peripheral conduction studies are normal; abnormal responses suggests a proximal lesion.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Rot="1" noChangeArrowheads="1"/>
          </p:cNvSpPr>
          <p:nvPr>
            <p:ph type="title"/>
          </p:nvPr>
        </p:nvSpPr>
        <p:spPr>
          <a:xfrm>
            <a:off x="457200" y="457200"/>
            <a:ext cx="8229600" cy="1143000"/>
          </a:xfrm>
        </p:spPr>
        <p:txBody>
          <a:bodyPr/>
          <a:lstStyle/>
          <a:p>
            <a:pPr eaLnBrk="1" hangingPunct="1">
              <a:defRPr/>
            </a:pPr>
            <a:r>
              <a:rPr lang="en-US" sz="4000" dirty="0" smtClean="0">
                <a:solidFill>
                  <a:schemeClr val="accent1">
                    <a:lumMod val="60000"/>
                    <a:lumOff val="40000"/>
                  </a:schemeClr>
                </a:solidFill>
              </a:rPr>
              <a:t>Preservation Of Facial Nerve Function During Operations In CP Angles</a:t>
            </a:r>
          </a:p>
        </p:txBody>
      </p:sp>
      <p:sp>
        <p:nvSpPr>
          <p:cNvPr id="723971" name="Rectangle 3"/>
          <p:cNvSpPr>
            <a:spLocks noGrp="1" noChangeArrowheads="1"/>
          </p:cNvSpPr>
          <p:nvPr>
            <p:ph type="body" idx="1"/>
          </p:nvPr>
        </p:nvSpPr>
        <p:spPr>
          <a:xfrm>
            <a:off x="0" y="2057400"/>
            <a:ext cx="9144000" cy="4525963"/>
          </a:xfrm>
        </p:spPr>
        <p:txBody>
          <a:bodyPr/>
          <a:lstStyle/>
          <a:p>
            <a:pPr eaLnBrk="1" hangingPunct="1">
              <a:lnSpc>
                <a:spcPct val="90000"/>
              </a:lnSpc>
              <a:defRPr/>
            </a:pPr>
            <a:r>
              <a:rPr lang="en-US" sz="2400" dirty="0" smtClean="0"/>
              <a:t>Monitoring of contractions of the facial muscles is performed during CP angle operations.</a:t>
            </a:r>
          </a:p>
          <a:p>
            <a:pPr eaLnBrk="1" hangingPunct="1">
              <a:lnSpc>
                <a:spcPct val="90000"/>
              </a:lnSpc>
              <a:defRPr/>
            </a:pPr>
            <a:r>
              <a:rPr lang="en-US" sz="2400" dirty="0" smtClean="0"/>
              <a:t>Hand held stimulating electrode ,of short pulses is used.</a:t>
            </a:r>
          </a:p>
          <a:p>
            <a:pPr eaLnBrk="1" hangingPunct="1">
              <a:lnSpc>
                <a:spcPct val="90000"/>
              </a:lnSpc>
              <a:defRPr/>
            </a:pPr>
            <a:r>
              <a:rPr lang="en-US" sz="2400" dirty="0" smtClean="0"/>
              <a:t>Recently ,EMG is determined from facial musculatures &amp; recording of movements of the face using electronic sensors ;as these recordings are audible.</a:t>
            </a:r>
          </a:p>
          <a:p>
            <a:pPr eaLnBrk="1" hangingPunct="1">
              <a:lnSpc>
                <a:spcPct val="90000"/>
              </a:lnSpc>
              <a:defRPr/>
            </a:pPr>
            <a:r>
              <a:rPr lang="en-US" sz="2400" dirty="0" smtClean="0"/>
              <a:t>Trigeminal nerve stimulation differs from facial nerve.</a:t>
            </a:r>
          </a:p>
          <a:p>
            <a:pPr eaLnBrk="1" hangingPunct="1">
              <a:lnSpc>
                <a:spcPct val="90000"/>
              </a:lnSpc>
              <a:defRPr/>
            </a:pPr>
            <a:r>
              <a:rPr lang="en-US" sz="2400" dirty="0" smtClean="0"/>
              <a:t>EMG potentials are able to measure the latencies of the responses accurately.</a:t>
            </a:r>
          </a:p>
          <a:p>
            <a:pPr eaLnBrk="1" hangingPunct="1">
              <a:lnSpc>
                <a:spcPct val="90000"/>
              </a:lnSpc>
              <a:defRPr/>
            </a:pPr>
            <a:r>
              <a:rPr lang="en-US" sz="2400" dirty="0" smtClean="0"/>
              <a:t>Bipolar and monopolar electrode can be used.</a:t>
            </a:r>
          </a:p>
          <a:p>
            <a:pPr eaLnBrk="1" hangingPunct="1">
              <a:lnSpc>
                <a:spcPct val="90000"/>
              </a:lnSpc>
              <a:defRPr/>
            </a:pPr>
            <a:r>
              <a:rPr lang="en-US" sz="2400" dirty="0" smtClean="0"/>
              <a:t>Electric stimulation should consist of negative impulses of short durations.</a:t>
            </a:r>
          </a:p>
          <a:p>
            <a:pPr eaLnBrk="1" hangingPunct="1">
              <a:lnSpc>
                <a:spcPct val="90000"/>
              </a:lnSpc>
              <a:defRPr/>
            </a:pPr>
            <a:endParaRPr lang="en-US" sz="2400"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Rot="1" noChangeArrowheads="1"/>
          </p:cNvSpPr>
          <p:nvPr>
            <p:ph type="title"/>
          </p:nvPr>
        </p:nvSpPr>
        <p:spPr/>
        <p:txBody>
          <a:bodyPr/>
          <a:lstStyle/>
          <a:p>
            <a:pPr eaLnBrk="1" hangingPunct="1">
              <a:defRPr/>
            </a:pPr>
            <a:r>
              <a:rPr lang="en-US" sz="4000" dirty="0" smtClean="0">
                <a:solidFill>
                  <a:schemeClr val="tx1"/>
                </a:solidFill>
              </a:rPr>
              <a:t>ELECTROENCEPHALOGRAPHY</a:t>
            </a:r>
          </a:p>
        </p:txBody>
      </p:sp>
      <p:sp>
        <p:nvSpPr>
          <p:cNvPr id="760835" name="Rectangle 3"/>
          <p:cNvSpPr>
            <a:spLocks noGrp="1" noChangeArrowheads="1"/>
          </p:cNvSpPr>
          <p:nvPr>
            <p:ph type="body" idx="1"/>
          </p:nvPr>
        </p:nvSpPr>
        <p:spPr>
          <a:solidFill>
            <a:srgbClr val="000099"/>
          </a:solidFill>
        </p:spPr>
        <p:txBody>
          <a:bodyPr/>
          <a:lstStyle/>
          <a:p>
            <a:pPr eaLnBrk="1" hangingPunct="1">
              <a:lnSpc>
                <a:spcPct val="90000"/>
              </a:lnSpc>
              <a:defRPr/>
            </a:pPr>
            <a:r>
              <a:rPr lang="en-US" sz="2400" dirty="0" smtClean="0"/>
              <a:t>It provides a non invasive method for studying the ongoing or spontaneous electrical activity of the brain.</a:t>
            </a:r>
          </a:p>
          <a:p>
            <a:pPr eaLnBrk="1" hangingPunct="1">
              <a:lnSpc>
                <a:spcPct val="90000"/>
              </a:lnSpc>
              <a:buFont typeface="Wingdings" pitchFamily="2" charset="2"/>
              <a:buNone/>
              <a:defRPr/>
            </a:pPr>
            <a:r>
              <a:rPr lang="en-US" sz="2400" dirty="0" smtClean="0"/>
              <a:t>TYPES OF WAVE FORMS :</a:t>
            </a:r>
          </a:p>
          <a:p>
            <a:pPr eaLnBrk="1" hangingPunct="1">
              <a:lnSpc>
                <a:spcPct val="90000"/>
              </a:lnSpc>
              <a:buFont typeface="Wingdings" pitchFamily="2" charset="2"/>
              <a:buChar char="v"/>
              <a:defRPr/>
            </a:pPr>
            <a:r>
              <a:rPr lang="en-US" sz="2400" dirty="0" smtClean="0"/>
              <a:t>Alpha rhythm – it is forms when patient is awake ,but at rest with the eyes closed .it has periodicity of 8-12 hz.</a:t>
            </a:r>
          </a:p>
          <a:p>
            <a:pPr eaLnBrk="1" hangingPunct="1">
              <a:lnSpc>
                <a:spcPct val="90000"/>
              </a:lnSpc>
              <a:buFont typeface="Wingdings" pitchFamily="2" charset="2"/>
              <a:buChar char="v"/>
              <a:defRPr/>
            </a:pPr>
            <a:r>
              <a:rPr lang="en-US" sz="2400" dirty="0" smtClean="0"/>
              <a:t>Beta rhythm- is characterized by low amplitude waves with a rhythm faster than 12 hz,most prominent in the frontal region.</a:t>
            </a:r>
          </a:p>
          <a:p>
            <a:pPr eaLnBrk="1" hangingPunct="1">
              <a:lnSpc>
                <a:spcPct val="90000"/>
              </a:lnSpc>
              <a:buFont typeface="Wingdings" pitchFamily="2" charset="2"/>
              <a:buChar char="v"/>
              <a:defRPr/>
            </a:pPr>
            <a:r>
              <a:rPr lang="en-US" sz="2400" dirty="0" smtClean="0"/>
              <a:t>Theta rhythm – are seen over temporal lobes bilaterally mostly in older individual, but can occur as a result of focal or generalized ,cerebral dysfunction.</a:t>
            </a:r>
          </a:p>
          <a:p>
            <a:pPr eaLnBrk="1" hangingPunct="1">
              <a:lnSpc>
                <a:spcPct val="90000"/>
              </a:lnSpc>
              <a:buFont typeface="Wingdings" pitchFamily="2" charset="2"/>
              <a:buChar char="v"/>
              <a:defRPr/>
            </a:pPr>
            <a:r>
              <a:rPr lang="en-US" sz="2400" dirty="0" smtClean="0"/>
              <a:t>Spikes waves- hace characteristic features and can occur as apart of seizure discharge or interictally in patients with epilepsy.</a:t>
            </a:r>
          </a:p>
          <a:p>
            <a:pPr eaLnBrk="1" hangingPunct="1">
              <a:lnSpc>
                <a:spcPct val="90000"/>
              </a:lnSpc>
              <a:buFont typeface="Wingdings" pitchFamily="2" charset="2"/>
              <a:buChar char="v"/>
              <a:defRPr/>
            </a:pPr>
            <a:endParaRPr lang="en-US" sz="2400" dirty="0" smtClean="0"/>
          </a:p>
          <a:p>
            <a:pPr eaLnBrk="1" hangingPunct="1">
              <a:lnSpc>
                <a:spcPct val="90000"/>
              </a:lnSpc>
              <a:defRPr/>
            </a:pPr>
            <a:endParaRPr lang="en-US" sz="2400"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Rot="1" noChangeArrowheads="1"/>
          </p:cNvSpPr>
          <p:nvPr>
            <p:ph type="title"/>
          </p:nvPr>
        </p:nvSpPr>
        <p:spPr/>
        <p:txBody>
          <a:bodyPr/>
          <a:lstStyle/>
          <a:p>
            <a:pPr eaLnBrk="1" hangingPunct="1">
              <a:defRPr/>
            </a:pPr>
            <a:r>
              <a:rPr lang="en-US" dirty="0" smtClean="0">
                <a:solidFill>
                  <a:srgbClr val="0099FF"/>
                </a:solidFill>
              </a:rPr>
              <a:t>BISPECTRAL  INDEX</a:t>
            </a:r>
          </a:p>
        </p:txBody>
      </p:sp>
      <p:sp>
        <p:nvSpPr>
          <p:cNvPr id="769027" name="Rectangle 3"/>
          <p:cNvSpPr>
            <a:spLocks noGrp="1" noChangeArrowheads="1"/>
          </p:cNvSpPr>
          <p:nvPr>
            <p:ph type="body" idx="1"/>
          </p:nvPr>
        </p:nvSpPr>
        <p:spPr/>
        <p:txBody>
          <a:bodyPr/>
          <a:lstStyle/>
          <a:p>
            <a:pPr eaLnBrk="1" hangingPunct="1">
              <a:lnSpc>
                <a:spcPct val="80000"/>
              </a:lnSpc>
              <a:defRPr/>
            </a:pPr>
            <a:r>
              <a:rPr lang="en-US" altLang="zh-CN" sz="2800" dirty="0" smtClean="0">
                <a:ea typeface="宋体" charset="-122"/>
              </a:rPr>
              <a:t>The Bispectral Index, that monitors the effects of anesthetics and other pharmaco­logical agents on the hypnotic state of the brain ,by recording EEG.</a:t>
            </a:r>
          </a:p>
          <a:p>
            <a:pPr eaLnBrk="1" hangingPunct="1">
              <a:lnSpc>
                <a:spcPct val="80000"/>
              </a:lnSpc>
              <a:defRPr/>
            </a:pPr>
            <a:r>
              <a:rPr lang="en-US" sz="2800" dirty="0" smtClean="0"/>
              <a:t>Several clinical studies, and a growing body of evi­dence from routine users have shown that use of the BIS to manage anesthesia leads to: </a:t>
            </a:r>
          </a:p>
          <a:p>
            <a:pPr eaLnBrk="1" hangingPunct="1">
              <a:lnSpc>
                <a:spcPct val="80000"/>
              </a:lnSpc>
              <a:buFont typeface="Wingdings" pitchFamily="2" charset="2"/>
              <a:buNone/>
              <a:defRPr/>
            </a:pPr>
            <a:r>
              <a:rPr lang="en-US" sz="2800" dirty="0" smtClean="0"/>
              <a:t>       </a:t>
            </a:r>
            <a:r>
              <a:rPr lang="en-US" sz="2800" dirty="0" smtClean="0">
                <a:solidFill>
                  <a:schemeClr val="hlink"/>
                </a:solidFill>
              </a:rPr>
              <a:t>less drug usage </a:t>
            </a:r>
          </a:p>
          <a:p>
            <a:pPr eaLnBrk="1" hangingPunct="1">
              <a:lnSpc>
                <a:spcPct val="80000"/>
              </a:lnSpc>
              <a:buFont typeface="Wingdings" pitchFamily="2" charset="2"/>
              <a:buNone/>
              <a:defRPr/>
            </a:pPr>
            <a:r>
              <a:rPr lang="en-US" sz="2800" dirty="0" smtClean="0">
                <a:solidFill>
                  <a:schemeClr val="hlink"/>
                </a:solidFill>
              </a:rPr>
              <a:t>      faster wake-up in the OR </a:t>
            </a:r>
          </a:p>
          <a:p>
            <a:pPr eaLnBrk="1" hangingPunct="1">
              <a:lnSpc>
                <a:spcPct val="80000"/>
              </a:lnSpc>
              <a:buFont typeface="Wingdings" pitchFamily="2" charset="2"/>
              <a:buNone/>
              <a:defRPr/>
            </a:pPr>
            <a:r>
              <a:rPr lang="en-US" sz="2800" dirty="0" smtClean="0">
                <a:solidFill>
                  <a:schemeClr val="hlink"/>
                </a:solidFill>
              </a:rPr>
              <a:t>      earlier discharge eligibility from the PACU</a:t>
            </a:r>
          </a:p>
          <a:p>
            <a:pPr eaLnBrk="1" hangingPunct="1">
              <a:lnSpc>
                <a:spcPct val="80000"/>
              </a:lnSpc>
              <a:buFont typeface="Wingdings" pitchFamily="2" charset="2"/>
              <a:buNone/>
              <a:defRPr/>
            </a:pPr>
            <a:r>
              <a:rPr lang="en-US" sz="2800" dirty="0" smtClean="0">
                <a:solidFill>
                  <a:schemeClr val="hlink"/>
                </a:solidFill>
              </a:rPr>
              <a:t>       higher quality recovery </a:t>
            </a:r>
          </a:p>
          <a:p>
            <a:pPr eaLnBrk="1" hangingPunct="1">
              <a:lnSpc>
                <a:spcPct val="80000"/>
              </a:lnSpc>
              <a:buFont typeface="Wingdings" pitchFamily="2" charset="2"/>
              <a:buNone/>
              <a:defRPr/>
            </a:pPr>
            <a:r>
              <a:rPr lang="en-US" sz="2800" dirty="0" smtClean="0">
                <a:solidFill>
                  <a:schemeClr val="hlink"/>
                </a:solidFill>
              </a:rPr>
              <a:t>       significant cost savings.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Rot="1" noChangeArrowheads="1"/>
          </p:cNvSpPr>
          <p:nvPr>
            <p:ph type="title"/>
          </p:nvPr>
        </p:nvSpPr>
        <p:spPr/>
        <p:txBody>
          <a:bodyPr/>
          <a:lstStyle/>
          <a:p>
            <a:pPr eaLnBrk="1" hangingPunct="1">
              <a:defRPr/>
            </a:pPr>
            <a:endParaRPr lang="en-US" dirty="0" smtClean="0"/>
          </a:p>
        </p:txBody>
      </p:sp>
      <p:sp>
        <p:nvSpPr>
          <p:cNvPr id="766979" name="Rectangle 3"/>
          <p:cNvSpPr>
            <a:spLocks noGrp="1" noChangeArrowheads="1"/>
          </p:cNvSpPr>
          <p:nvPr>
            <p:ph type="body" idx="1"/>
          </p:nvPr>
        </p:nvSpPr>
        <p:spPr>
          <a:xfrm>
            <a:off x="457200" y="1600200"/>
            <a:ext cx="8229600" cy="5257800"/>
          </a:xfrm>
        </p:spPr>
        <p:txBody>
          <a:bodyPr/>
          <a:lstStyle/>
          <a:p>
            <a:pPr eaLnBrk="1" hangingPunct="1">
              <a:lnSpc>
                <a:spcPct val="80000"/>
              </a:lnSpc>
              <a:defRPr/>
            </a:pPr>
            <a:r>
              <a:rPr lang="en-US" altLang="zh-CN" sz="2800" dirty="0" smtClean="0">
                <a:ea typeface="宋体" charset="-122"/>
              </a:rPr>
              <a:t>The Bispectral Index is computed real-time using a combination of three analysis steps. </a:t>
            </a:r>
          </a:p>
          <a:p>
            <a:pPr eaLnBrk="1" hangingPunct="1">
              <a:lnSpc>
                <a:spcPct val="80000"/>
              </a:lnSpc>
              <a:defRPr/>
            </a:pPr>
            <a:r>
              <a:rPr lang="en-US" altLang="zh-CN" sz="2800" dirty="0" smtClean="0">
                <a:ea typeface="宋体" charset="-122"/>
              </a:rPr>
              <a:t>The first step is an EEG pre-processor, which breaks the EEG signal down second by second and marks those segments containing artifact that might arise from movement, EMG or electrocautery equipment. Segments of suppressed EEG are also identified. </a:t>
            </a:r>
          </a:p>
          <a:p>
            <a:pPr eaLnBrk="1" hangingPunct="1">
              <a:lnSpc>
                <a:spcPct val="80000"/>
              </a:lnSpc>
              <a:defRPr/>
            </a:pPr>
            <a:r>
              <a:rPr lang="en-US" altLang="zh-CN" sz="2800" dirty="0" smtClean="0">
                <a:ea typeface="宋体" charset="-122"/>
              </a:rPr>
              <a:t>The second step is the calculation of the hypnosis/sedation index by combining selected EEG features using the algorithm which was developed as previously described. </a:t>
            </a:r>
          </a:p>
          <a:p>
            <a:pPr eaLnBrk="1" hangingPunct="1">
              <a:lnSpc>
                <a:spcPct val="80000"/>
              </a:lnSpc>
              <a:defRPr/>
            </a:pPr>
            <a:r>
              <a:rPr lang="en-US" altLang="zh-CN" sz="2800" dirty="0" smtClean="0">
                <a:ea typeface="宋体" charset="-122"/>
              </a:rPr>
              <a:t>In the third step, the hypno­sis/sedation index is modified to better reflect the level of suppression in the EEG. </a:t>
            </a:r>
            <a:endParaRPr lang="en-US" sz="2800"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Rot="1" noChangeArrowheads="1"/>
          </p:cNvSpPr>
          <p:nvPr>
            <p:ph type="title"/>
          </p:nvPr>
        </p:nvSpPr>
        <p:spPr/>
        <p:txBody>
          <a:bodyPr/>
          <a:lstStyle/>
          <a:p>
            <a:pPr eaLnBrk="1" hangingPunct="1">
              <a:defRPr/>
            </a:pPr>
            <a:endParaRPr lang="en-US" dirty="0" smtClean="0"/>
          </a:p>
        </p:txBody>
      </p:sp>
      <p:sp>
        <p:nvSpPr>
          <p:cNvPr id="768003" name="Rectangle 3"/>
          <p:cNvSpPr>
            <a:spLocks noGrp="1" noChangeArrowheads="1"/>
          </p:cNvSpPr>
          <p:nvPr>
            <p:ph type="body" idx="1"/>
          </p:nvPr>
        </p:nvSpPr>
        <p:spPr/>
        <p:txBody>
          <a:bodyPr/>
          <a:lstStyle/>
          <a:p>
            <a:pPr eaLnBrk="1" hangingPunct="1">
              <a:defRPr/>
            </a:pPr>
            <a:r>
              <a:rPr lang="en-US" b="1" dirty="0" smtClean="0"/>
              <a:t>Frequency Band Frequency Range (Hz) </a:t>
            </a:r>
          </a:p>
          <a:p>
            <a:pPr eaLnBrk="1" hangingPunct="1">
              <a:defRPr/>
            </a:pPr>
            <a:r>
              <a:rPr lang="en-US" dirty="0" smtClean="0"/>
              <a:t>Very Low Frequencies (Delta) 0-4 Hz </a:t>
            </a:r>
          </a:p>
          <a:p>
            <a:pPr eaLnBrk="1" hangingPunct="1">
              <a:defRPr/>
            </a:pPr>
            <a:r>
              <a:rPr lang="en-US" dirty="0" smtClean="0"/>
              <a:t>Low Frequencies (Theta) 4-8 Hz </a:t>
            </a:r>
          </a:p>
          <a:p>
            <a:pPr eaLnBrk="1" hangingPunct="1">
              <a:defRPr/>
            </a:pPr>
            <a:r>
              <a:rPr lang="en-US" dirty="0" smtClean="0"/>
              <a:t>Medium Frequencies (Alpha) 8-14 Hz </a:t>
            </a:r>
          </a:p>
          <a:p>
            <a:pPr eaLnBrk="1" hangingPunct="1">
              <a:defRPr/>
            </a:pPr>
            <a:r>
              <a:rPr lang="en-US" dirty="0" smtClean="0"/>
              <a:t>High Frequencies (Beta) 14-30 Hz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609600" y="2590800"/>
            <a:ext cx="8153400" cy="2362200"/>
          </a:xfrm>
        </p:spPr>
        <p:txBody>
          <a:bodyPr/>
          <a:lstStyle/>
          <a:p>
            <a:pPr eaLnBrk="1" hangingPunct="1">
              <a:defRPr/>
            </a:pPr>
            <a:endParaRPr lang="en-US" sz="4000" dirty="0" smtClean="0"/>
          </a:p>
        </p:txBody>
      </p:sp>
      <p:sp>
        <p:nvSpPr>
          <p:cNvPr id="98307" name="WordArt 6"/>
          <p:cNvSpPr>
            <a:spLocks noChangeArrowheads="1" noChangeShapeType="1" noTextEdit="1"/>
          </p:cNvSpPr>
          <p:nvPr/>
        </p:nvSpPr>
        <p:spPr bwMode="auto">
          <a:xfrm>
            <a:off x="2362200" y="2667000"/>
            <a:ext cx="4419600" cy="647700"/>
          </a:xfrm>
          <a:prstGeom prst="rect">
            <a:avLst/>
          </a:prstGeom>
        </p:spPr>
        <p:txBody>
          <a:bodyPr wrap="none" fromWordArt="1">
            <a:prstTxWarp prst="textFadeUp">
              <a:avLst>
                <a:gd name="adj" fmla="val 9991"/>
              </a:avLst>
            </a:prstTxWarp>
          </a:bodyPr>
          <a:lstStyle/>
          <a:p>
            <a:pPr algn="ctr"/>
            <a:r>
              <a:rPr lang="en-US"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THANKS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p:txBody>
          <a:bodyPr/>
          <a:lstStyle/>
          <a:p>
            <a:pPr eaLnBrk="1" hangingPunct="1">
              <a:defRPr/>
            </a:pPr>
            <a:r>
              <a:rPr lang="en-US" dirty="0" smtClean="0">
                <a:solidFill>
                  <a:schemeClr val="accent1">
                    <a:lumMod val="60000"/>
                    <a:lumOff val="40000"/>
                  </a:schemeClr>
                </a:solidFill>
              </a:rPr>
              <a:t>Normative  VEPs</a:t>
            </a:r>
          </a:p>
        </p:txBody>
      </p:sp>
      <p:graphicFrame>
        <p:nvGraphicFramePr>
          <p:cNvPr id="204856" name="Group 56"/>
          <p:cNvGraphicFramePr>
            <a:graphicFrameLocks noGrp="1"/>
          </p:cNvGraphicFramePr>
          <p:nvPr>
            <p:ph idx="1"/>
          </p:nvPr>
        </p:nvGraphicFramePr>
        <p:xfrm>
          <a:off x="1524000" y="1676400"/>
          <a:ext cx="5486400" cy="3699509"/>
        </p:xfrm>
        <a:graphic>
          <a:graphicData uri="http://schemas.openxmlformats.org/drawingml/2006/table">
            <a:tbl>
              <a:tblPr/>
              <a:tblGrid>
                <a:gridCol w="2743200"/>
                <a:gridCol w="2743200"/>
              </a:tblGrid>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Sharokhi et al 1978(mean+_SD)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P100: latency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102.3+- 5.1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Amplitude (microvolt)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10.1+_ 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Duration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63.0+_8.7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a:xfrm>
            <a:off x="457200" y="0"/>
            <a:ext cx="8229600" cy="792163"/>
          </a:xfrm>
        </p:spPr>
        <p:txBody>
          <a:bodyPr/>
          <a:lstStyle/>
          <a:p>
            <a:pPr eaLnBrk="1" hangingPunct="1">
              <a:defRPr/>
            </a:pPr>
            <a:r>
              <a:rPr lang="en-US" sz="3600" dirty="0" smtClean="0">
                <a:solidFill>
                  <a:schemeClr val="accent1">
                    <a:lumMod val="60000"/>
                    <a:lumOff val="40000"/>
                  </a:schemeClr>
                </a:solidFill>
              </a:rPr>
              <a:t>ABNORMAL  VEP</a:t>
            </a:r>
          </a:p>
        </p:txBody>
      </p:sp>
      <p:sp>
        <p:nvSpPr>
          <p:cNvPr id="198659" name="Rectangle 3"/>
          <p:cNvSpPr>
            <a:spLocks noGrp="1" noChangeArrowheads="1"/>
          </p:cNvSpPr>
          <p:nvPr>
            <p:ph type="body" idx="1"/>
          </p:nvPr>
        </p:nvSpPr>
        <p:spPr>
          <a:xfrm>
            <a:off x="457200" y="838200"/>
            <a:ext cx="8382000" cy="5791200"/>
          </a:xfrm>
        </p:spPr>
        <p:txBody>
          <a:bodyPr/>
          <a:lstStyle/>
          <a:p>
            <a:pPr eaLnBrk="1" hangingPunct="1">
              <a:lnSpc>
                <a:spcPct val="80000"/>
              </a:lnSpc>
              <a:defRPr/>
            </a:pPr>
            <a:r>
              <a:rPr lang="en-US" sz="2400" b="1" u="sng" dirty="0" smtClean="0">
                <a:solidFill>
                  <a:srgbClr val="FFFF00"/>
                </a:solidFill>
              </a:rPr>
              <a:t>1-P100 latency prolongation</a:t>
            </a:r>
            <a:r>
              <a:rPr lang="en-US" sz="2400" dirty="0" smtClean="0"/>
              <a:t> -when P100 Latency  is outside the 95</a:t>
            </a:r>
            <a:r>
              <a:rPr lang="en-US" sz="2400" baseline="30000" dirty="0" smtClean="0"/>
              <a:t>th</a:t>
            </a:r>
            <a:r>
              <a:rPr lang="en-US" sz="2400" dirty="0" smtClean="0"/>
              <a:t> to 99</a:t>
            </a:r>
            <a:r>
              <a:rPr lang="en-US" sz="2400" baseline="30000" dirty="0" smtClean="0"/>
              <a:t>th</a:t>
            </a:r>
            <a:r>
              <a:rPr lang="en-US" sz="2400" dirty="0" smtClean="0"/>
              <a:t> percentile or when P100 is  -not, then  VEP considered abnormal </a:t>
            </a:r>
          </a:p>
          <a:p>
            <a:pPr eaLnBrk="1" hangingPunct="1">
              <a:lnSpc>
                <a:spcPct val="80000"/>
              </a:lnSpc>
              <a:defRPr/>
            </a:pPr>
            <a:r>
              <a:rPr lang="cs-CZ" sz="2400" dirty="0" smtClean="0"/>
              <a:t>Prolonged P 100 – latency </a:t>
            </a:r>
            <a:r>
              <a:rPr lang="en-US" sz="2400" dirty="0" smtClean="0"/>
              <a:t> with normal amplitude </a:t>
            </a:r>
            <a:r>
              <a:rPr lang="cs-CZ" sz="2400" dirty="0" smtClean="0"/>
              <a:t>- demyelination of the anterior visual pathways </a:t>
            </a:r>
            <a:endParaRPr lang="en-US" sz="2400" dirty="0" smtClean="0"/>
          </a:p>
          <a:p>
            <a:pPr eaLnBrk="1" hangingPunct="1">
              <a:lnSpc>
                <a:spcPct val="80000"/>
              </a:lnSpc>
              <a:defRPr/>
            </a:pPr>
            <a:endParaRPr lang="en-US" sz="2400" dirty="0" smtClean="0"/>
          </a:p>
          <a:p>
            <a:pPr eaLnBrk="1" hangingPunct="1">
              <a:lnSpc>
                <a:spcPct val="80000"/>
              </a:lnSpc>
              <a:defRPr/>
            </a:pPr>
            <a:r>
              <a:rPr lang="en-US" sz="2400" b="1" u="sng" dirty="0" smtClean="0">
                <a:solidFill>
                  <a:srgbClr val="FFFF00"/>
                </a:solidFill>
              </a:rPr>
              <a:t>2-P100 a</a:t>
            </a:r>
            <a:r>
              <a:rPr lang="cs-CZ" sz="2400" b="1" u="sng" dirty="0" smtClean="0">
                <a:solidFill>
                  <a:srgbClr val="FFFF00"/>
                </a:solidFill>
              </a:rPr>
              <a:t>mplitude attenuation</a:t>
            </a:r>
            <a:r>
              <a:rPr lang="en-US" sz="2400" b="1" u="sng" dirty="0" smtClean="0">
                <a:solidFill>
                  <a:srgbClr val="FFFF00"/>
                </a:solidFill>
              </a:rPr>
              <a:t> with normal P100 latency</a:t>
            </a:r>
            <a:r>
              <a:rPr lang="cs-CZ" sz="2400" dirty="0" smtClean="0"/>
              <a:t> - </a:t>
            </a:r>
            <a:r>
              <a:rPr lang="en-US" sz="2400" dirty="0" smtClean="0"/>
              <a:t> isch. ON causing axonal loss, but P100 amplitude has wide interindividual variability, so less clinical utility .</a:t>
            </a:r>
          </a:p>
          <a:p>
            <a:pPr eaLnBrk="1" hangingPunct="1">
              <a:lnSpc>
                <a:spcPct val="80000"/>
              </a:lnSpc>
              <a:defRPr/>
            </a:pPr>
            <a:endParaRPr lang="en-US" sz="2400" dirty="0" smtClean="0"/>
          </a:p>
          <a:p>
            <a:pPr eaLnBrk="1" hangingPunct="1">
              <a:lnSpc>
                <a:spcPct val="80000"/>
              </a:lnSpc>
              <a:defRPr/>
            </a:pPr>
            <a:r>
              <a:rPr lang="en-US" sz="2400" b="1" dirty="0" smtClean="0">
                <a:solidFill>
                  <a:srgbClr val="FFFF00"/>
                </a:solidFill>
              </a:rPr>
              <a:t>3-</a:t>
            </a:r>
            <a:r>
              <a:rPr lang="en-US" sz="2400" b="1" u="sng" dirty="0" smtClean="0">
                <a:solidFill>
                  <a:srgbClr val="FFFF00"/>
                </a:solidFill>
              </a:rPr>
              <a:t>P100 a</a:t>
            </a:r>
            <a:r>
              <a:rPr lang="cs-CZ" sz="2400" b="1" u="sng" dirty="0" smtClean="0">
                <a:solidFill>
                  <a:srgbClr val="FFFF00"/>
                </a:solidFill>
              </a:rPr>
              <a:t>mplitude attenuation</a:t>
            </a:r>
            <a:r>
              <a:rPr lang="en-US" sz="2400" b="1" u="sng" dirty="0" smtClean="0">
                <a:solidFill>
                  <a:srgbClr val="FFFF00"/>
                </a:solidFill>
              </a:rPr>
              <a:t> with prolonged P100 latency-</a:t>
            </a:r>
            <a:r>
              <a:rPr lang="en-US" sz="2400" dirty="0" smtClean="0"/>
              <a:t> Optic nerve compression causing segmental demyelination and axonal loss.</a:t>
            </a:r>
          </a:p>
          <a:p>
            <a:pPr eaLnBrk="1" hangingPunct="1">
              <a:lnSpc>
                <a:spcPct val="80000"/>
              </a:lnSpc>
              <a:defRPr/>
            </a:pPr>
            <a:endParaRPr lang="en-US" sz="2400" dirty="0" smtClean="0"/>
          </a:p>
          <a:p>
            <a:pPr eaLnBrk="1" hangingPunct="1">
              <a:lnSpc>
                <a:spcPct val="80000"/>
              </a:lnSpc>
              <a:defRPr/>
            </a:pPr>
            <a:r>
              <a:rPr lang="en-US" sz="2400" b="1" u="sng" dirty="0" smtClean="0">
                <a:solidFill>
                  <a:srgbClr val="FFFF00"/>
                </a:solidFill>
              </a:rPr>
              <a:t>4-Inter eye latencies differences-</a:t>
            </a:r>
            <a:r>
              <a:rPr lang="en-US" sz="2400" dirty="0" smtClean="0"/>
              <a:t> it is useful to look intereye latency diff.,if &gt;10 msec diff-indicate pathology in that eye. </a:t>
            </a:r>
          </a:p>
          <a:p>
            <a:pPr eaLnBrk="1" hangingPunct="1">
              <a:lnSpc>
                <a:spcPct val="80000"/>
              </a:lnSpc>
              <a:defRPr/>
            </a:pPr>
            <a:endParaRPr lang="cs-CZ" sz="2400" dirty="0" smtClean="0"/>
          </a:p>
          <a:p>
            <a:pPr eaLnBrk="1" hangingPunct="1">
              <a:lnSpc>
                <a:spcPct val="80000"/>
              </a:lnSpc>
              <a:spcBef>
                <a:spcPct val="50000"/>
              </a:spcBef>
              <a:buClr>
                <a:schemeClr val="bg1"/>
              </a:buClr>
              <a:buFontTx/>
              <a:buNone/>
              <a:defRPr/>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6834</TotalTime>
  <Words>3740</Words>
  <Application>Microsoft Macintosh PowerPoint</Application>
  <PresentationFormat>On-screen Show (4:3)</PresentationFormat>
  <Paragraphs>719</Paragraphs>
  <Slides>79</Slides>
  <Notes>68</Notes>
  <HiddenSlides>0</HiddenSlides>
  <MMClips>3</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Stream</vt:lpstr>
      <vt:lpstr>ELECTRODIAGNOSTIC TESTS AND INTRAOPERATIVE MONITORING</vt:lpstr>
      <vt:lpstr>INTRODUCTION</vt:lpstr>
      <vt:lpstr>Evoked potentials monitoring can be classified  according to the type of stimulation used</vt:lpstr>
      <vt:lpstr>PowerPoint Presentation</vt:lpstr>
      <vt:lpstr>TECHNICAL RECOMMENDATIONS OF VEP STUDY (IFCN)</vt:lpstr>
      <vt:lpstr>PowerPoint Presentation</vt:lpstr>
      <vt:lpstr>VEP ABNORMALITIES</vt:lpstr>
      <vt:lpstr>Normative  VEPs</vt:lpstr>
      <vt:lpstr>ABNORMAL  VEP</vt:lpstr>
      <vt:lpstr>1-Retinopathies and maculopathies-</vt:lpstr>
      <vt:lpstr>2-Disorder of optic nerve and chiasma-</vt:lpstr>
      <vt:lpstr>3-Retrochiasmatic Disorders</vt:lpstr>
      <vt:lpstr>Newer………Multifocal VEP</vt:lpstr>
      <vt:lpstr>CLINICAL APPLICATION OF VEPs</vt:lpstr>
      <vt:lpstr>Contd….</vt:lpstr>
      <vt:lpstr>QUESTION-1 </vt:lpstr>
      <vt:lpstr>PowerPoint Presentation</vt:lpstr>
      <vt:lpstr>QUESTION-2 </vt:lpstr>
      <vt:lpstr>PowerPoint Presentation</vt:lpstr>
      <vt:lpstr>QUESTION-3 </vt:lpstr>
      <vt:lpstr>PowerPoint Presentation</vt:lpstr>
      <vt:lpstr>QUESTION-4 </vt:lpstr>
      <vt:lpstr>PowerPoint Presentation</vt:lpstr>
      <vt:lpstr>BRAINSTEM AUDITORY EVOKED POTENTIAL </vt:lpstr>
      <vt:lpstr>METHODS </vt:lpstr>
      <vt:lpstr>PowerPoint Presentation</vt:lpstr>
      <vt:lpstr>GENERATOR  OF BAEPS</vt:lpstr>
      <vt:lpstr>NORMAL VALUES OF BAEPS</vt:lpstr>
      <vt:lpstr>ABNORMAL BAEPS</vt:lpstr>
      <vt:lpstr>CLINICAL INTERPRETATION </vt:lpstr>
      <vt:lpstr>Inter peak latencies BAEPs</vt:lpstr>
      <vt:lpstr>AMPLITUDE RATIO  OF BAEPS</vt:lpstr>
      <vt:lpstr>BAEPs</vt:lpstr>
      <vt:lpstr>BAEPs</vt:lpstr>
      <vt:lpstr>QUESTION-5  </vt:lpstr>
      <vt:lpstr>PowerPoint Presentation</vt:lpstr>
      <vt:lpstr>QUESTION-6  What will be the probable site of lesion in this BAER  ?</vt:lpstr>
      <vt:lpstr>PowerPoint Presentation</vt:lpstr>
      <vt:lpstr>CLINICAL APPLICATIONS-OF BAEPS</vt:lpstr>
      <vt:lpstr>BAEP FINDINGS IN CP ANGLE TUMOR</vt:lpstr>
      <vt:lpstr>BAEP IN COMA</vt:lpstr>
      <vt:lpstr>INTRAOP USE OF BAEP</vt:lpstr>
      <vt:lpstr>SOMATOSENSORY EVOKED POTENTIAL</vt:lpstr>
      <vt:lpstr>SOMATOSENSORY EVOKED POTENTIAL</vt:lpstr>
      <vt:lpstr>METHODS- MEDIAN SSEP</vt:lpstr>
      <vt:lpstr>PowerPoint Presentation</vt:lpstr>
      <vt:lpstr>Generators of waveform in Median SSEP </vt:lpstr>
      <vt:lpstr>SOMATOSENSORY EPS</vt:lpstr>
      <vt:lpstr>PowerPoint Presentation</vt:lpstr>
      <vt:lpstr>Normal values of median SSEP</vt:lpstr>
      <vt:lpstr>PowerPoint Presentation</vt:lpstr>
      <vt:lpstr>PowerPoint Presentation</vt:lpstr>
      <vt:lpstr>PowerPoint Presentation</vt:lpstr>
      <vt:lpstr>PowerPoint Presentation</vt:lpstr>
      <vt:lpstr>QUESTION-7 </vt:lpstr>
      <vt:lpstr>PowerPoint Presentation</vt:lpstr>
      <vt:lpstr>Tibial SSEP</vt:lpstr>
      <vt:lpstr>Normal values of tibial  SSEP</vt:lpstr>
      <vt:lpstr>CLINICAL APPLICATIONS OF SSEP</vt:lpstr>
      <vt:lpstr>PowerPoint Presentation</vt:lpstr>
      <vt:lpstr>MOTOR EVOKED POTENTIALS</vt:lpstr>
      <vt:lpstr>MEPs</vt:lpstr>
      <vt:lpstr>ELECTRODE PLACEMENT FOR ELECTRICAL STIMULATION</vt:lpstr>
      <vt:lpstr>ELECTRODE PLACEMENT FOR MAGNETIC  STIMULATION</vt:lpstr>
      <vt:lpstr>Magnetic stimulator -MAGSTIM</vt:lpstr>
      <vt:lpstr>MEASUREMENT OF CMCT</vt:lpstr>
      <vt:lpstr>ANALYSIS</vt:lpstr>
      <vt:lpstr>Clinical application Of MEPs</vt:lpstr>
      <vt:lpstr>COGNITIVE EVOKED POTENTIALS OR  ENDOGENOUS EVENT RELATED POTENTIALS</vt:lpstr>
      <vt:lpstr>COGNITIVE EVOKED POTENTIALS</vt:lpstr>
      <vt:lpstr>P3 or P300</vt:lpstr>
      <vt:lpstr>Clinical applications of P3 </vt:lpstr>
      <vt:lpstr>PowerPoint Presentation</vt:lpstr>
      <vt:lpstr>Preservation Of Facial Nerve Function During Operations In CP Angles</vt:lpstr>
      <vt:lpstr>ELECTROENCEPHALOGRAPHY</vt:lpstr>
      <vt:lpstr>BISPECTRAL  INDEX</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TESLA MRI- IT’S CLINICAL UTILITY IN NEUROLOGY</dc:title>
  <dc:creator>Dr Pavan</dc:creator>
  <cp:lastModifiedBy>Dr Suri</cp:lastModifiedBy>
  <cp:revision>341</cp:revision>
  <dcterms:created xsi:type="dcterms:W3CDTF">2007-03-09T15:07:08Z</dcterms:created>
  <dcterms:modified xsi:type="dcterms:W3CDTF">2013-12-17T06:29:02Z</dcterms:modified>
</cp:coreProperties>
</file>